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5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6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7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8.xml" ContentType="application/vnd.openxmlformats-officedocument.theme+xml"/>
  <Override PartName="/ppt/slideLayouts/slideLayout168.xml" ContentType="application/vnd.openxmlformats-officedocument.presentationml.slideLayout+xml"/>
  <Override PartName="/ppt/theme/theme9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865" r:id="rId2"/>
    <p:sldMasterId id="2147483930" r:id="rId3"/>
    <p:sldMasterId id="2147483946" r:id="rId4"/>
    <p:sldMasterId id="2147483985" r:id="rId5"/>
    <p:sldMasterId id="2147483992" r:id="rId6"/>
    <p:sldMasterId id="2147484029" r:id="rId7"/>
    <p:sldMasterId id="2147484038" r:id="rId8"/>
    <p:sldMasterId id="2147484089" r:id="rId9"/>
    <p:sldMasterId id="2147484102" r:id="rId10"/>
  </p:sldMasterIdLst>
  <p:notesMasterIdLst>
    <p:notesMasterId r:id="rId27"/>
  </p:notesMasterIdLst>
  <p:handoutMasterIdLst>
    <p:handoutMasterId r:id="rId28"/>
  </p:handoutMasterIdLst>
  <p:sldIdLst>
    <p:sldId id="588" r:id="rId11"/>
    <p:sldId id="592" r:id="rId12"/>
    <p:sldId id="585" r:id="rId13"/>
    <p:sldId id="572" r:id="rId14"/>
    <p:sldId id="555" r:id="rId15"/>
    <p:sldId id="562" r:id="rId16"/>
    <p:sldId id="578" r:id="rId17"/>
    <p:sldId id="580" r:id="rId18"/>
    <p:sldId id="590" r:id="rId19"/>
    <p:sldId id="587" r:id="rId20"/>
    <p:sldId id="575" r:id="rId21"/>
    <p:sldId id="583" r:id="rId22"/>
    <p:sldId id="301" r:id="rId23"/>
    <p:sldId id="551" r:id="rId24"/>
    <p:sldId id="560" r:id="rId25"/>
    <p:sldId id="571" r:id="rId26"/>
  </p:sldIdLst>
  <p:sldSz cx="12192000" cy="6858000"/>
  <p:notesSz cx="6797675" cy="9926638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Geneva" charset="0"/>
        <a:cs typeface="Geneva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Geneva" charset="0"/>
        <a:cs typeface="Geneva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Geneva" charset="0"/>
        <a:cs typeface="Geneva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Geneva" charset="0"/>
        <a:cs typeface="Geneva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72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in Stirl" initials="RS" lastIdx="1" clrIdx="0">
    <p:extLst>
      <p:ext uri="{19B8F6BF-5375-455C-9EA6-DF929625EA0E}">
        <p15:presenceInfo xmlns:p15="http://schemas.microsoft.com/office/powerpoint/2012/main" userId="S::robin.stirl@uni-bielefeld.de::a907df85-407e-4644-b117-2d904965f93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8235"/>
    <a:srgbClr val="FB6F6F"/>
    <a:srgbClr val="C3D69B"/>
    <a:srgbClr val="BAED6D"/>
    <a:srgbClr val="09AF19"/>
    <a:srgbClr val="4F81BD"/>
    <a:srgbClr val="BE4B48"/>
    <a:srgbClr val="E1E1E1"/>
    <a:srgbClr val="D2D2D2"/>
    <a:srgbClr val="558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85" autoAdjust="0"/>
    <p:restoredTop sz="91657" autoAdjust="0"/>
  </p:normalViewPr>
  <p:slideViewPr>
    <p:cSldViewPr snapToGrid="0" snapToObjects="1">
      <p:cViewPr varScale="1">
        <p:scale>
          <a:sx n="105" d="100"/>
          <a:sy n="105" d="100"/>
        </p:scale>
        <p:origin x="1044" y="90"/>
      </p:cViewPr>
      <p:guideLst>
        <p:guide orient="horz" pos="300"/>
        <p:guide pos="7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806"/>
    </p:cViewPr>
  </p:sorterViewPr>
  <p:notesViewPr>
    <p:cSldViewPr snapToGrid="0" snapToObjects="1">
      <p:cViewPr varScale="1">
        <p:scale>
          <a:sx n="73" d="100"/>
          <a:sy n="73" d="100"/>
        </p:scale>
        <p:origin x="-1734" y="-108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sz="900" dirty="0">
              <a:latin typeface="Verdana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E39763-3A3A-45F9-A832-AD170BAE7DB1}" type="datetime1">
              <a:rPr lang="de-DE" sz="900">
                <a:latin typeface="Verdana" pitchFamily="34" charset="0"/>
              </a:rPr>
              <a:pPr/>
              <a:t>04.08.2022</a:t>
            </a:fld>
            <a:endParaRPr lang="de-DE" sz="900" dirty="0">
              <a:latin typeface="Verdana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8583"/>
            <a:ext cx="2945659" cy="49633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sz="900" dirty="0">
              <a:latin typeface="Verdana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428583"/>
            <a:ext cx="2945659" cy="49633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14C485-A3D9-4D3A-A957-CBD03AAF2DAA}" type="slidenum">
              <a:rPr lang="de-DE" sz="900">
                <a:latin typeface="Verdana" pitchFamily="34" charset="0"/>
              </a:rPr>
              <a:pPr/>
              <a:t>‹Nr.›</a:t>
            </a:fld>
            <a:endParaRPr lang="de-DE" sz="9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412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Verdana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latin typeface="Verdana" pitchFamily="34" charset="0"/>
              </a:defRPr>
            </a:lvl1pPr>
          </a:lstStyle>
          <a:p>
            <a:fld id="{64FABFBB-C97D-4269-B6FB-C3824E17488D}" type="datetime1">
              <a:rPr lang="de-DE" smtClean="0"/>
              <a:pPr/>
              <a:t>04.08.2022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550EBB42-6AFC-4A7D-82F4-076885AD00A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21186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Verdana" pitchFamily="34" charset="0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Verdana" pitchFamily="34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Verdana" pitchFamily="34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Verdana" pitchFamily="34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Verdana" pitchFamily="34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EBB42-6AFC-4A7D-82F4-076885AD00A9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8580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39983-4836-4EA3-82EF-6403CF588AC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4858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EBB42-6AFC-4A7D-82F4-076885AD00A9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9387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/>
              <a:t>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EBB42-6AFC-4A7D-82F4-076885AD00A9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1691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EBB42-6AFC-4A7D-82F4-076885AD00A9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5119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EBB42-6AFC-4A7D-82F4-076885AD00A9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1432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EBB42-6AFC-4A7D-82F4-076885AD00A9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0853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EBB42-6AFC-4A7D-82F4-076885AD00A9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7023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EBB42-6AFC-4A7D-82F4-076885AD00A9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7090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EBB42-6AFC-4A7D-82F4-076885AD00A9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7488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EBB42-6AFC-4A7D-82F4-076885AD00A9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453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EBB42-6AFC-4A7D-82F4-076885AD00A9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4764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/>
              <a:t>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EBB42-6AFC-4A7D-82F4-076885AD00A9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1691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Titel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fhbi__logo_kompakt_rgb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15643" y="3618000"/>
            <a:ext cx="6476357" cy="3240000"/>
          </a:xfrm>
          <a:prstGeom prst="rect">
            <a:avLst/>
          </a:prstGeom>
        </p:spPr>
      </p:pic>
      <p:sp>
        <p:nvSpPr>
          <p:cNvPr id="2" name="Rechteck 1"/>
          <p:cNvSpPr/>
          <p:nvPr userDrawn="1"/>
        </p:nvSpPr>
        <p:spPr>
          <a:xfrm>
            <a:off x="335200" y="1707798"/>
            <a:ext cx="11521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E983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Titel des </a:t>
            </a:r>
          </a:p>
          <a:p>
            <a:pPr algn="ctr"/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E983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Vortrags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/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1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 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2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</a:t>
            </a:r>
            <a:b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3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 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4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</a:t>
            </a:r>
            <a:r>
              <a:rPr kumimoji="0" lang="de-DE" sz="18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/>
            </a:r>
            <a:br>
              <a:rPr kumimoji="0" lang="de-DE" sz="18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1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Fachhochschule Bielefeld; 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2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Institution; 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3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Institution; 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4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Institution</a:t>
            </a:r>
            <a:endParaRPr lang="de-DE" dirty="0"/>
          </a:p>
        </p:txBody>
      </p:sp>
      <p:sp>
        <p:nvSpPr>
          <p:cNvPr id="3" name="Textfeld 2"/>
          <p:cNvSpPr txBox="1"/>
          <p:nvPr userDrawn="1"/>
        </p:nvSpPr>
        <p:spPr>
          <a:xfrm>
            <a:off x="3083210" y="836640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404040"/>
                </a:solidFill>
                <a:latin typeface="+mn-lt"/>
              </a:rPr>
              <a:t>Name der Tagung, Ort,</a:t>
            </a:r>
            <a:r>
              <a:rPr lang="de-DE" sz="2000" b="1" baseline="0" dirty="0">
                <a:solidFill>
                  <a:srgbClr val="404040"/>
                </a:solidFill>
                <a:latin typeface="+mn-lt"/>
              </a:rPr>
              <a:t> Datum</a:t>
            </a:r>
            <a:endParaRPr lang="de-DE" sz="2000" b="1" dirty="0">
              <a:solidFill>
                <a:srgbClr val="40404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722EA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srgbClr val="722EA5"/>
              </a:solidFill>
            </a:endParaRPr>
          </a:p>
        </p:txBody>
      </p:sp>
      <p:pic>
        <p:nvPicPr>
          <p:cNvPr id="6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2218" y="2819400"/>
            <a:ext cx="505671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16639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15477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672035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 userDrawn="1"/>
        </p:nvCxnSpPr>
        <p:spPr>
          <a:xfrm>
            <a:off x="46567" y="692150"/>
            <a:ext cx="66505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99181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86492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841336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61192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038288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436848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555591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 userDrawn="1"/>
        </p:nvCxnSpPr>
        <p:spPr>
          <a:xfrm>
            <a:off x="46567" y="692150"/>
            <a:ext cx="66505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239187" y="99181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1644715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35994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A2AD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srgbClr val="A2AD00"/>
              </a:solidFill>
            </a:endParaRPr>
          </a:p>
        </p:txBody>
      </p:sp>
      <p:pic>
        <p:nvPicPr>
          <p:cNvPr id="6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2218" y="2819400"/>
            <a:ext cx="505671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166399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914470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820636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965355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1"/>
            <a:ext cx="11523133" cy="7461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  <a:p>
            <a:pPr>
              <a:defRPr/>
            </a:pP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0015857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 userDrawn="1"/>
        </p:nvCxnSpPr>
        <p:spPr>
          <a:xfrm>
            <a:off x="46567" y="692150"/>
            <a:ext cx="66505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11260" y="102641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0228407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9987256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3764936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013373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8112416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52232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srgbClr val="616365"/>
              </a:solidFill>
            </a:endParaRPr>
          </a:p>
        </p:txBody>
      </p:sp>
      <p:pic>
        <p:nvPicPr>
          <p:cNvPr id="7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2218" y="2819400"/>
            <a:ext cx="505671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166399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cxnSp>
        <p:nvCxnSpPr>
          <p:cNvPr id="4" name="Gerade Verbindung 3"/>
          <p:cNvCxnSpPr/>
          <p:nvPr userDrawn="1"/>
        </p:nvCxnSpPr>
        <p:spPr>
          <a:xfrm>
            <a:off x="46567" y="692150"/>
            <a:ext cx="66505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488646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8376430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1894809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2559978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838200"/>
            <a:ext cx="12192000" cy="5638800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Titel 7"/>
          <p:cNvSpPr>
            <a:spLocks noGrp="1"/>
          </p:cNvSpPr>
          <p:nvPr>
            <p:ph type="title"/>
          </p:nvPr>
        </p:nvSpPr>
        <p:spPr>
          <a:xfrm>
            <a:off x="609600" y="1080000"/>
            <a:ext cx="10939200" cy="478800"/>
          </a:xfrm>
          <a:prstGeom prst="rect">
            <a:avLst/>
          </a:prstGeom>
        </p:spPr>
        <p:txBody>
          <a:bodyPr/>
          <a:lstStyle>
            <a:lvl1pPr algn="l">
              <a:spcAft>
                <a:spcPts val="1800"/>
              </a:spcAft>
              <a:defRPr sz="2000" b="1">
                <a:solidFill>
                  <a:srgbClr val="404040"/>
                </a:solidFill>
                <a:latin typeface="Verdana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1331997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nhalts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838200"/>
            <a:ext cx="12192000" cy="5638800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Titel 7"/>
          <p:cNvSpPr>
            <a:spLocks noGrp="1"/>
          </p:cNvSpPr>
          <p:nvPr>
            <p:ph type="title"/>
          </p:nvPr>
        </p:nvSpPr>
        <p:spPr>
          <a:xfrm>
            <a:off x="335200" y="859403"/>
            <a:ext cx="10939200" cy="478800"/>
          </a:xfrm>
          <a:prstGeom prst="rect">
            <a:avLst/>
          </a:prstGeom>
        </p:spPr>
        <p:txBody>
          <a:bodyPr/>
          <a:lstStyle>
            <a:lvl1pPr algn="l">
              <a:spcAft>
                <a:spcPts val="1800"/>
              </a:spcAft>
              <a:defRPr sz="2000" b="1">
                <a:solidFill>
                  <a:srgbClr val="009BBB"/>
                </a:solidFill>
                <a:latin typeface="Verdana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0005852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s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838200"/>
            <a:ext cx="12192000" cy="5638800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Titel 7"/>
          <p:cNvSpPr>
            <a:spLocks noGrp="1"/>
          </p:cNvSpPr>
          <p:nvPr>
            <p:ph type="title"/>
          </p:nvPr>
        </p:nvSpPr>
        <p:spPr>
          <a:xfrm>
            <a:off x="609600" y="1080000"/>
            <a:ext cx="10939200" cy="478800"/>
          </a:xfrm>
          <a:prstGeom prst="rect">
            <a:avLst/>
          </a:prstGeom>
        </p:spPr>
        <p:txBody>
          <a:bodyPr/>
          <a:lstStyle>
            <a:lvl1pPr algn="l">
              <a:spcAft>
                <a:spcPts val="1800"/>
              </a:spcAft>
              <a:defRPr sz="2000" b="1">
                <a:solidFill>
                  <a:srgbClr val="404040"/>
                </a:solidFill>
                <a:latin typeface="Verdana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grpSp>
        <p:nvGrpSpPr>
          <p:cNvPr id="4" name="Gruppieren 3"/>
          <p:cNvGrpSpPr/>
          <p:nvPr userDrawn="1"/>
        </p:nvGrpSpPr>
        <p:grpSpPr>
          <a:xfrm>
            <a:off x="239349" y="116632"/>
            <a:ext cx="9793088" cy="576064"/>
            <a:chOff x="179512" y="116632"/>
            <a:chExt cx="7344816" cy="576064"/>
          </a:xfrm>
        </p:grpSpPr>
        <p:sp>
          <p:nvSpPr>
            <p:cNvPr id="5" name="Abgerundetes Rechteck 4"/>
            <p:cNvSpPr/>
            <p:nvPr/>
          </p:nvSpPr>
          <p:spPr>
            <a:xfrm>
              <a:off x="179512" y="116632"/>
              <a:ext cx="1728192" cy="576064"/>
            </a:xfrm>
            <a:prstGeom prst="round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600" dirty="0" err="1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introduction</a:t>
              </a:r>
              <a:endParaRPr lang="de-DE" sz="1600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  <p:sp>
          <p:nvSpPr>
            <p:cNvPr id="6" name="Abgerundetes Rechteck 5"/>
            <p:cNvSpPr/>
            <p:nvPr/>
          </p:nvSpPr>
          <p:spPr>
            <a:xfrm>
              <a:off x="2051720" y="116632"/>
              <a:ext cx="1728192" cy="576064"/>
            </a:xfrm>
            <a:prstGeom prst="round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b="1" dirty="0" err="1">
                  <a:solidFill>
                    <a:prstClr val="white"/>
                  </a:solidFill>
                </a:rPr>
                <a:t>methods</a:t>
              </a:r>
              <a:r>
                <a:rPr lang="de-DE" sz="1600" b="1" dirty="0">
                  <a:solidFill>
                    <a:prstClr val="white"/>
                  </a:solidFill>
                </a:rPr>
                <a:t> &amp; </a:t>
              </a:r>
              <a:r>
                <a:rPr lang="de-DE" sz="1600" b="1" dirty="0" err="1">
                  <a:solidFill>
                    <a:prstClr val="white"/>
                  </a:solidFill>
                </a:rPr>
                <a:t>procedures</a:t>
              </a:r>
              <a:endParaRPr lang="de-DE" sz="1600" b="1" dirty="0">
                <a:solidFill>
                  <a:prstClr val="white"/>
                </a:solidFill>
              </a:endParaRPr>
            </a:p>
          </p:txBody>
        </p:sp>
        <p:sp>
          <p:nvSpPr>
            <p:cNvPr id="7" name="Abgerundetes Rechteck 6"/>
            <p:cNvSpPr/>
            <p:nvPr/>
          </p:nvSpPr>
          <p:spPr>
            <a:xfrm>
              <a:off x="5796136" y="116632"/>
              <a:ext cx="1728192" cy="576064"/>
            </a:xfrm>
            <a:prstGeom prst="round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600" dirty="0" err="1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applications</a:t>
              </a:r>
              <a:endParaRPr lang="de-DE" sz="1600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  <p:sp>
          <p:nvSpPr>
            <p:cNvPr id="8" name="Abgerundetes Rechteck 7"/>
            <p:cNvSpPr/>
            <p:nvPr/>
          </p:nvSpPr>
          <p:spPr>
            <a:xfrm>
              <a:off x="3923928" y="116632"/>
              <a:ext cx="1728192" cy="576064"/>
            </a:xfrm>
            <a:prstGeom prst="round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600" dirty="0" err="1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trends</a:t>
              </a:r>
              <a:r>
                <a:rPr lang="de-DE" sz="16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 in </a:t>
              </a:r>
              <a:r>
                <a:rPr lang="de-DE" sz="1600" dirty="0" err="1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encapsulation</a:t>
              </a:r>
              <a:endParaRPr lang="de-DE" sz="1600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441814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399309"/>
            <a:ext cx="5156200" cy="477765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399309"/>
            <a:ext cx="5156200" cy="477765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27.02.2015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Towards the entrapment of microalgae for biological hydrogen production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9DBD9-611B-4A1C-9045-A7DB6D7E467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59473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27.02.2015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Towards the entrapment of microalgae for biological hydrogen production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9DBD9-611B-4A1C-9045-A7DB6D7E467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72167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7" y="-14750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0318" y="1344745"/>
            <a:ext cx="5158316" cy="116033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344745"/>
            <a:ext cx="5183717" cy="116033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27.02.2015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Towards the entrapment of microalgae for biological hydrogen production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9DBD9-611B-4A1C-9045-A7DB6D7E467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814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8103219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27.02.2015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Towards the entrapment of microalgae for biological hydrogen production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9DBD9-611B-4A1C-9045-A7DB6D7E467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6001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27.02.2015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Towards the entrapment of microalgae for biological hydrogen production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93189-F772-4E42-A8D7-40C8F7FA239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0283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27.02.2015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Towards the entrapment of microalgae for biological hydrogen production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9DBD9-611B-4A1C-9045-A7DB6D7E467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2830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27.02.2015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Towards the entrapment of microalgae for biological hydrogen production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9DBD9-611B-4A1C-9045-A7DB6D7E467D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14895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03"/>
            <a:ext cx="12192000" cy="14735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787230"/>
            <a:ext cx="9144000" cy="1528763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074377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46348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9342" y="255197"/>
            <a:ext cx="2389637" cy="99974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88" y="5779008"/>
            <a:ext cx="2401824" cy="107899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571" y="5959125"/>
            <a:ext cx="1977035" cy="576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979" y="5959126"/>
            <a:ext cx="3600000" cy="552659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701964" y="5500253"/>
            <a:ext cx="37314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 err="1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Arial" panose="020B0604020202020204" pitchFamily="34" charset="0"/>
              </a:rPr>
              <a:t>MoRitS</a:t>
            </a:r>
            <a:r>
              <a:rPr lang="de-DE" sz="11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Arial" panose="020B0604020202020204" pitchFamily="34" charset="0"/>
              </a:rPr>
              <a:t>is</a:t>
            </a:r>
            <a:r>
              <a:rPr lang="de-DE" sz="11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Arial" panose="020B0604020202020204" pitchFamily="34" charset="0"/>
              </a:rPr>
              <a:t> a </a:t>
            </a:r>
            <a:r>
              <a:rPr lang="de-DE" sz="1100" dirty="0" err="1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Arial" panose="020B0604020202020204" pitchFamily="34" charset="0"/>
              </a:rPr>
              <a:t>cooperation</a:t>
            </a:r>
            <a:r>
              <a:rPr lang="de-DE" sz="11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Arial" panose="020B0604020202020204" pitchFamily="34" charset="0"/>
              </a:rPr>
              <a:t>between</a:t>
            </a:r>
            <a:r>
              <a:rPr lang="de-DE" sz="11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feld 11"/>
          <p:cNvSpPr txBox="1"/>
          <p:nvPr userDrawn="1"/>
        </p:nvSpPr>
        <p:spPr>
          <a:xfrm>
            <a:off x="8179665" y="5500253"/>
            <a:ext cx="37314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de-DE" sz="1100" dirty="0" err="1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</a:rPr>
              <a:t>With</a:t>
            </a:r>
            <a:r>
              <a:rPr lang="de-DE" sz="11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</a:rPr>
              <a:t> </a:t>
            </a:r>
            <a:r>
              <a:rPr lang="de-DE" sz="1100" dirty="0" err="1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</a:rPr>
              <a:t>the</a:t>
            </a:r>
            <a:r>
              <a:rPr lang="de-DE" sz="11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</a:rPr>
              <a:t> </a:t>
            </a:r>
            <a:r>
              <a:rPr lang="de-DE" sz="1100" dirty="0" err="1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</a:rPr>
              <a:t>support</a:t>
            </a:r>
            <a:r>
              <a:rPr lang="de-DE" sz="11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</a:rPr>
              <a:t> </a:t>
            </a:r>
            <a:r>
              <a:rPr lang="de-DE" sz="1100" dirty="0" err="1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</a:rPr>
              <a:t>of</a:t>
            </a:r>
            <a:r>
              <a:rPr lang="de-DE" sz="11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</a:rPr>
              <a:t>:</a:t>
            </a:r>
          </a:p>
        </p:txBody>
      </p:sp>
      <p:cxnSp>
        <p:nvCxnSpPr>
          <p:cNvPr id="14" name="Gerader Verbinder 13"/>
          <p:cNvCxnSpPr/>
          <p:nvPr userDrawn="1"/>
        </p:nvCxnSpPr>
        <p:spPr>
          <a:xfrm>
            <a:off x="0" y="5444837"/>
            <a:ext cx="12192000" cy="13855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 userDrawn="1"/>
        </p:nvCxnSpPr>
        <p:spPr>
          <a:xfrm>
            <a:off x="0" y="1468592"/>
            <a:ext cx="12192000" cy="1385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69241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2819400"/>
            <a:ext cx="5056716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6"/>
          <p:cNvSpPr>
            <a:spLocks noChangeArrowheads="1"/>
          </p:cNvSpPr>
          <p:nvPr userDrawn="1"/>
        </p:nvSpPr>
        <p:spPr bwMode="auto">
          <a:xfrm>
            <a:off x="334434" y="849314"/>
            <a:ext cx="1152313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5400" b="1">
                <a:solidFill>
                  <a:srgbClr val="E98300"/>
                </a:solidFill>
                <a:latin typeface="Verdana" pitchFamily="34" charset="0"/>
              </a:rPr>
              <a:t>Inhalt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19328946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5"/>
          <p:cNvSpPr>
            <a:spLocks noChangeArrowheads="1"/>
          </p:cNvSpPr>
          <p:nvPr userDrawn="1"/>
        </p:nvSpPr>
        <p:spPr bwMode="auto">
          <a:xfrm>
            <a:off x="334434" y="849314"/>
            <a:ext cx="1152313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5400" b="1">
                <a:solidFill>
                  <a:srgbClr val="C50084"/>
                </a:solidFill>
                <a:latin typeface="Verdana" pitchFamily="34" charset="0"/>
              </a:rPr>
              <a:t>Inhalt</a:t>
            </a:r>
            <a:endParaRPr lang="de-DE">
              <a:solidFill>
                <a:srgbClr val="C50084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2819400"/>
            <a:ext cx="5056716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02155254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1" y="2708275"/>
            <a:ext cx="5058833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42546390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5"/>
          <p:cNvSpPr>
            <a:spLocks noChangeArrowheads="1"/>
          </p:cNvSpPr>
          <p:nvPr userDrawn="1"/>
        </p:nvSpPr>
        <p:spPr bwMode="auto">
          <a:xfrm>
            <a:off x="334434" y="849314"/>
            <a:ext cx="1152313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5400" b="1">
                <a:solidFill>
                  <a:srgbClr val="722EA5"/>
                </a:solidFill>
                <a:latin typeface="Verdana" pitchFamily="34" charset="0"/>
              </a:rPr>
              <a:t>Inhalt</a:t>
            </a:r>
            <a:endParaRPr lang="de-DE">
              <a:solidFill>
                <a:srgbClr val="722EA5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2819400"/>
            <a:ext cx="5056716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77056910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5"/>
          <p:cNvSpPr>
            <a:spLocks noChangeArrowheads="1"/>
          </p:cNvSpPr>
          <p:nvPr userDrawn="1"/>
        </p:nvSpPr>
        <p:spPr bwMode="auto">
          <a:xfrm>
            <a:off x="334434" y="849314"/>
            <a:ext cx="1152313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5400" b="1">
                <a:solidFill>
                  <a:srgbClr val="A2AD00"/>
                </a:solidFill>
                <a:latin typeface="Verdana" pitchFamily="34" charset="0"/>
              </a:rPr>
              <a:t>Inhalt</a:t>
            </a:r>
            <a:endParaRPr lang="de-DE">
              <a:solidFill>
                <a:srgbClr val="A2AD00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2819400"/>
            <a:ext cx="5056716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340820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9451668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5"/>
          <p:cNvSpPr>
            <a:spLocks noChangeArrowheads="1"/>
          </p:cNvSpPr>
          <p:nvPr userDrawn="1"/>
        </p:nvSpPr>
        <p:spPr bwMode="auto">
          <a:xfrm>
            <a:off x="334434" y="849314"/>
            <a:ext cx="1152313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5400" b="1">
                <a:solidFill>
                  <a:srgbClr val="616365"/>
                </a:solidFill>
                <a:latin typeface="Verdana" pitchFamily="34" charset="0"/>
              </a:rPr>
              <a:t>Inhalt</a:t>
            </a:r>
            <a:endParaRPr lang="de-DE">
              <a:solidFill>
                <a:srgbClr val="616365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2819400"/>
            <a:ext cx="5056716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1813412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3865853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5292619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 userDrawn="1"/>
        </p:nvCxnSpPr>
        <p:spPr>
          <a:xfrm>
            <a:off x="46567" y="692150"/>
            <a:ext cx="66505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99181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4347544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0474226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8771080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2989718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2843496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9014312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 userDrawn="1"/>
        </p:nvCxnSpPr>
        <p:spPr>
          <a:xfrm>
            <a:off x="46567" y="692150"/>
            <a:ext cx="66505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239187" y="99181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59896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Introduction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9451668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5996936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7073829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4893349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1514079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1"/>
            <a:ext cx="11523133" cy="7461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  <a:p>
            <a:pPr>
              <a:defRPr/>
            </a:pP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15099716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 userDrawn="1"/>
        </p:nvCxnSpPr>
        <p:spPr>
          <a:xfrm>
            <a:off x="46567" y="692150"/>
            <a:ext cx="66505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11260" y="102641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0511147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3129329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55804788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0576943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55437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9451668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6179428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cxnSp>
        <p:nvCxnSpPr>
          <p:cNvPr id="4" name="Gerade Verbindung 3"/>
          <p:cNvCxnSpPr/>
          <p:nvPr userDrawn="1"/>
        </p:nvCxnSpPr>
        <p:spPr>
          <a:xfrm>
            <a:off x="46567" y="692150"/>
            <a:ext cx="66505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9507258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5896593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7628503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334434" y="44450"/>
            <a:ext cx="1152313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0689244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 Patel_Ausblick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8236512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838200"/>
            <a:ext cx="12192000" cy="5638800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Titel 7"/>
          <p:cNvSpPr>
            <a:spLocks noGrp="1"/>
          </p:cNvSpPr>
          <p:nvPr>
            <p:ph type="title"/>
          </p:nvPr>
        </p:nvSpPr>
        <p:spPr>
          <a:xfrm>
            <a:off x="609600" y="1080000"/>
            <a:ext cx="10939200" cy="478800"/>
          </a:xfrm>
          <a:prstGeom prst="rect">
            <a:avLst/>
          </a:prstGeom>
        </p:spPr>
        <p:txBody>
          <a:bodyPr/>
          <a:lstStyle>
            <a:lvl1pPr algn="l">
              <a:spcAft>
                <a:spcPts val="1800"/>
              </a:spcAft>
              <a:defRPr sz="2000" b="1">
                <a:solidFill>
                  <a:srgbClr val="404040"/>
                </a:solidFill>
                <a:latin typeface="Verdana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8070263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s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838200"/>
            <a:ext cx="12192000" cy="5638800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Titel 7"/>
          <p:cNvSpPr>
            <a:spLocks noGrp="1"/>
          </p:cNvSpPr>
          <p:nvPr>
            <p:ph type="title"/>
          </p:nvPr>
        </p:nvSpPr>
        <p:spPr>
          <a:xfrm>
            <a:off x="609600" y="1080000"/>
            <a:ext cx="10939200" cy="478800"/>
          </a:xfrm>
          <a:prstGeom prst="rect">
            <a:avLst/>
          </a:prstGeom>
        </p:spPr>
        <p:txBody>
          <a:bodyPr/>
          <a:lstStyle>
            <a:lvl1pPr algn="l">
              <a:spcAft>
                <a:spcPts val="1800"/>
              </a:spcAft>
              <a:defRPr sz="2000" b="1">
                <a:solidFill>
                  <a:srgbClr val="404040"/>
                </a:solidFill>
                <a:latin typeface="Verdana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grpSp>
        <p:nvGrpSpPr>
          <p:cNvPr id="4" name="Gruppieren 3"/>
          <p:cNvGrpSpPr/>
          <p:nvPr userDrawn="1"/>
        </p:nvGrpSpPr>
        <p:grpSpPr>
          <a:xfrm>
            <a:off x="239349" y="116632"/>
            <a:ext cx="9793088" cy="576064"/>
            <a:chOff x="179512" y="116632"/>
            <a:chExt cx="7344816" cy="576064"/>
          </a:xfrm>
        </p:grpSpPr>
        <p:sp>
          <p:nvSpPr>
            <p:cNvPr id="5" name="Abgerundetes Rechteck 4"/>
            <p:cNvSpPr/>
            <p:nvPr/>
          </p:nvSpPr>
          <p:spPr>
            <a:xfrm>
              <a:off x="179512" y="116632"/>
              <a:ext cx="1728192" cy="576064"/>
            </a:xfrm>
            <a:prstGeom prst="round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600" dirty="0" err="1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introduction</a:t>
              </a:r>
              <a:endParaRPr lang="de-DE" sz="1600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  <p:sp>
          <p:nvSpPr>
            <p:cNvPr id="6" name="Abgerundetes Rechteck 5"/>
            <p:cNvSpPr/>
            <p:nvPr/>
          </p:nvSpPr>
          <p:spPr>
            <a:xfrm>
              <a:off x="2051720" y="116632"/>
              <a:ext cx="1728192" cy="576064"/>
            </a:xfrm>
            <a:prstGeom prst="round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b="1" dirty="0" err="1">
                  <a:solidFill>
                    <a:prstClr val="white"/>
                  </a:solidFill>
                </a:rPr>
                <a:t>methods</a:t>
              </a:r>
              <a:r>
                <a:rPr lang="de-DE" sz="1600" b="1" dirty="0">
                  <a:solidFill>
                    <a:prstClr val="white"/>
                  </a:solidFill>
                </a:rPr>
                <a:t> &amp; </a:t>
              </a:r>
              <a:r>
                <a:rPr lang="de-DE" sz="1600" b="1" dirty="0" err="1">
                  <a:solidFill>
                    <a:prstClr val="white"/>
                  </a:solidFill>
                </a:rPr>
                <a:t>procedures</a:t>
              </a:r>
              <a:endParaRPr lang="de-DE" sz="1600" b="1" dirty="0">
                <a:solidFill>
                  <a:prstClr val="white"/>
                </a:solidFill>
              </a:endParaRPr>
            </a:p>
          </p:txBody>
        </p:sp>
        <p:sp>
          <p:nvSpPr>
            <p:cNvPr id="7" name="Abgerundetes Rechteck 6"/>
            <p:cNvSpPr/>
            <p:nvPr/>
          </p:nvSpPr>
          <p:spPr>
            <a:xfrm>
              <a:off x="5796136" y="116632"/>
              <a:ext cx="1728192" cy="576064"/>
            </a:xfrm>
            <a:prstGeom prst="round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600" dirty="0" err="1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applications</a:t>
              </a:r>
              <a:endParaRPr lang="de-DE" sz="1600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  <p:sp>
          <p:nvSpPr>
            <p:cNvPr id="8" name="Abgerundetes Rechteck 7"/>
            <p:cNvSpPr/>
            <p:nvPr/>
          </p:nvSpPr>
          <p:spPr>
            <a:xfrm>
              <a:off x="3923928" y="116632"/>
              <a:ext cx="1728192" cy="576064"/>
            </a:xfrm>
            <a:prstGeom prst="round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600" dirty="0" err="1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trends</a:t>
              </a:r>
              <a:r>
                <a:rPr lang="de-DE" sz="16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 in </a:t>
              </a:r>
              <a:r>
                <a:rPr lang="de-DE" sz="1600" dirty="0" err="1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encapsulation</a:t>
              </a:r>
              <a:endParaRPr lang="de-DE" sz="1600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75701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Titellayout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335200" y="981762"/>
            <a:ext cx="11521600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sz="4000" b="1" dirty="0">
                <a:solidFill>
                  <a:srgbClr val="A2AD00"/>
                </a:solidFill>
                <a:latin typeface="Calibri" panose="020F0502020204030204" pitchFamily="34" charset="0"/>
              </a:rPr>
              <a:t>Endophytic entomopathogenic fungi for biological crop protection:</a:t>
            </a:r>
            <a:r>
              <a:rPr lang="en-US" sz="2000" b="1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A2AD00"/>
                </a:solidFill>
                <a:latin typeface="Calibri" panose="020F0502020204030204" pitchFamily="34" charset="0"/>
              </a:rPr>
              <a:t>novel integrated fermentation and formulation strategies</a:t>
            </a:r>
            <a:endParaRPr lang="de-DE" sz="3200" dirty="0">
              <a:solidFill>
                <a:srgbClr val="A2AD00"/>
              </a:solidFill>
              <a:latin typeface="Calibri" panose="020F0502020204030204" pitchFamily="34" charset="0"/>
            </a:endParaRPr>
          </a:p>
          <a:p>
            <a:pPr algn="ctr"/>
            <a:endParaRPr lang="en-US" sz="1000" b="1" dirty="0">
              <a:solidFill>
                <a:srgbClr val="009BBB"/>
              </a:solidFill>
              <a:latin typeface="Calibri" panose="020F0502020204030204" pitchFamily="34" charset="0"/>
            </a:endParaRPr>
          </a:p>
          <a:p>
            <a:pPr algn="ctr"/>
            <a:endParaRPr lang="en-US" sz="800" b="1" dirty="0">
              <a:solidFill>
                <a:srgbClr val="009BBB"/>
              </a:solidFill>
              <a:latin typeface="Calibri" panose="020F0502020204030204" pitchFamily="34" charset="0"/>
            </a:endParaRPr>
          </a:p>
          <a:p>
            <a:pPr algn="ctr"/>
            <a:r>
              <a:rPr lang="de-DE" sz="1600" b="1" dirty="0">
                <a:solidFill>
                  <a:srgbClr val="404040"/>
                </a:solidFill>
                <a:latin typeface="Calibri" panose="020F0502020204030204" pitchFamily="34" charset="0"/>
              </a:rPr>
              <a:t>Desiree Jakobs-Schoenwandt</a:t>
            </a:r>
            <a:r>
              <a:rPr lang="de-DE" sz="1600" b="1" baseline="30000" dirty="0">
                <a:solidFill>
                  <a:srgbClr val="404040"/>
                </a:solidFill>
                <a:latin typeface="Calibri" panose="020F0502020204030204" pitchFamily="34" charset="0"/>
              </a:rPr>
              <a:t>1</a:t>
            </a:r>
            <a:r>
              <a:rPr lang="de-DE" sz="1600" b="1" dirty="0">
                <a:solidFill>
                  <a:srgbClr val="404040"/>
                </a:solidFill>
                <a:latin typeface="Calibri" panose="020F0502020204030204" pitchFamily="34" charset="0"/>
              </a:rPr>
              <a:t>, Vivien Krell</a:t>
            </a:r>
            <a:r>
              <a:rPr lang="de-DE" sz="1600" b="1" baseline="30000" dirty="0">
                <a:solidFill>
                  <a:srgbClr val="404040"/>
                </a:solidFill>
                <a:latin typeface="Calibri" panose="020F0502020204030204" pitchFamily="34" charset="0"/>
              </a:rPr>
              <a:t>1</a:t>
            </a:r>
            <a:r>
              <a:rPr lang="de-DE" sz="1500" b="1" dirty="0">
                <a:solidFill>
                  <a:srgbClr val="404040"/>
                </a:solidFill>
                <a:latin typeface="Calibri" panose="020F0502020204030204" pitchFamily="34" charset="0"/>
              </a:rPr>
              <a:t>, Rieke Lohse</a:t>
            </a:r>
            <a:r>
              <a:rPr lang="de-DE" sz="1600" b="1" baseline="30000" dirty="0">
                <a:solidFill>
                  <a:srgbClr val="404040"/>
                </a:solidFill>
                <a:latin typeface="Calibri" panose="020F0502020204030204" pitchFamily="34" charset="0"/>
              </a:rPr>
              <a:t>1</a:t>
            </a:r>
            <a:r>
              <a:rPr lang="de-DE" sz="1500" b="1" dirty="0">
                <a:solidFill>
                  <a:srgbClr val="404040"/>
                </a:solidFill>
                <a:latin typeface="Calibri" panose="020F0502020204030204" pitchFamily="34" charset="0"/>
              </a:rPr>
              <a:t>, Annika Lemke</a:t>
            </a:r>
            <a:r>
              <a:rPr lang="de-DE" sz="1600" b="1" baseline="30000" dirty="0">
                <a:solidFill>
                  <a:srgbClr val="404040"/>
                </a:solidFill>
                <a:latin typeface="Calibri" panose="020F0502020204030204" pitchFamily="34" charset="0"/>
              </a:rPr>
              <a:t>1</a:t>
            </a:r>
            <a:r>
              <a:rPr lang="de-DE" sz="1500" b="1" dirty="0">
                <a:solidFill>
                  <a:srgbClr val="404040"/>
                </a:solidFill>
                <a:latin typeface="Calibri" panose="020F0502020204030204" pitchFamily="34" charset="0"/>
              </a:rPr>
              <a:t>, Peter Spieth</a:t>
            </a:r>
            <a:r>
              <a:rPr lang="de-DE" sz="1600" b="1" baseline="30000" dirty="0">
                <a:solidFill>
                  <a:srgbClr val="404040"/>
                </a:solidFill>
                <a:latin typeface="Calibri" panose="020F0502020204030204" pitchFamily="34" charset="0"/>
              </a:rPr>
              <a:t>1</a:t>
            </a:r>
            <a:r>
              <a:rPr lang="de-DE" sz="1500" b="1" dirty="0">
                <a:solidFill>
                  <a:srgbClr val="404040"/>
                </a:solidFill>
                <a:latin typeface="Calibri" panose="020F0502020204030204" pitchFamily="34" charset="0"/>
              </a:rPr>
              <a:t>, </a:t>
            </a:r>
            <a:br>
              <a:rPr lang="de-DE" sz="1500" b="1" dirty="0">
                <a:solidFill>
                  <a:srgbClr val="404040"/>
                </a:solidFill>
                <a:latin typeface="Calibri" panose="020F0502020204030204" pitchFamily="34" charset="0"/>
              </a:rPr>
            </a:br>
            <a:r>
              <a:rPr lang="de-DE" sz="1500" b="1" dirty="0">
                <a:solidFill>
                  <a:srgbClr val="404040"/>
                </a:solidFill>
                <a:latin typeface="Calibri" panose="020F0502020204030204" pitchFamily="34" charset="0"/>
              </a:rPr>
              <a:t>Laurenz Hettlage</a:t>
            </a:r>
            <a:r>
              <a:rPr lang="de-DE" sz="1600" b="1" baseline="30000" dirty="0">
                <a:solidFill>
                  <a:srgbClr val="404040"/>
                </a:solidFill>
                <a:latin typeface="Calibri" panose="020F0502020204030204" pitchFamily="34" charset="0"/>
              </a:rPr>
              <a:t>2</a:t>
            </a:r>
            <a:r>
              <a:rPr lang="de-DE" sz="1500" b="1" dirty="0">
                <a:solidFill>
                  <a:srgbClr val="404040"/>
                </a:solidFill>
                <a:latin typeface="Calibri" panose="020F0502020204030204" pitchFamily="34" charset="0"/>
              </a:rPr>
              <a:t>, Stefan Vidal</a:t>
            </a:r>
            <a:r>
              <a:rPr lang="de-DE" sz="1600" b="1" baseline="30000" dirty="0">
                <a:solidFill>
                  <a:srgbClr val="404040"/>
                </a:solidFill>
                <a:latin typeface="Calibri" panose="020F0502020204030204" pitchFamily="34" charset="0"/>
              </a:rPr>
              <a:t>2</a:t>
            </a:r>
            <a:r>
              <a:rPr lang="de-DE" sz="1500" b="1" dirty="0">
                <a:solidFill>
                  <a:srgbClr val="404040"/>
                </a:solidFill>
                <a:latin typeface="Calibri" panose="020F0502020204030204" pitchFamily="34" charset="0"/>
              </a:rPr>
              <a:t> and Anant V. Patel</a:t>
            </a:r>
            <a:r>
              <a:rPr lang="de-DE" sz="1600" b="1" baseline="30000" dirty="0">
                <a:solidFill>
                  <a:srgbClr val="404040"/>
                </a:solidFill>
                <a:latin typeface="Calibri" panose="020F0502020204030204" pitchFamily="34" charset="0"/>
              </a:rPr>
              <a:t>1</a:t>
            </a:r>
            <a:endParaRPr lang="de-DE" sz="1500" b="1" dirty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 userDrawn="1"/>
        </p:nvSpPr>
        <p:spPr>
          <a:xfrm>
            <a:off x="239188" y="260561"/>
            <a:ext cx="11330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404040"/>
                </a:solidFill>
                <a:latin typeface="Calibri" panose="020F0502020204030204" pitchFamily="34" charset="0"/>
              </a:rPr>
              <a:t>Biopesticides</a:t>
            </a:r>
            <a:r>
              <a:rPr lang="en-US" b="1" dirty="0">
                <a:solidFill>
                  <a:srgbClr val="404040"/>
                </a:solidFill>
                <a:latin typeface="Calibri" panose="020F0502020204030204" pitchFamily="34" charset="0"/>
              </a:rPr>
              <a:t> – Innovative technologies and strategies for pest control</a:t>
            </a:r>
          </a:p>
          <a:p>
            <a:pPr algn="ctr">
              <a:defRPr/>
            </a:pPr>
            <a:r>
              <a:rPr lang="en-US" b="1" dirty="0">
                <a:solidFill>
                  <a:srgbClr val="404040"/>
                </a:solidFill>
                <a:latin typeface="Calibri" panose="020F0502020204030204" pitchFamily="34" charset="0"/>
              </a:rPr>
              <a:t>7th - 9th September 2015 at Swansea University</a:t>
            </a:r>
          </a:p>
        </p:txBody>
      </p:sp>
      <p:pic>
        <p:nvPicPr>
          <p:cNvPr id="8" name="Picture 4" descr="http://www.e-nema.de/_ref/images/logo/logo_e-nema.gi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7828" y="6165528"/>
            <a:ext cx="2448401" cy="57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9915" y="5010258"/>
            <a:ext cx="1872260" cy="939093"/>
          </a:xfrm>
          <a:prstGeom prst="rect">
            <a:avLst/>
          </a:prstGeom>
        </p:spPr>
      </p:pic>
      <p:pic>
        <p:nvPicPr>
          <p:cNvPr id="10" name="Picture 5" descr="http://www.apt.bci.tu-dortmund.de/cms/Medienpool/logos/dbu_standard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5335" y="4811510"/>
            <a:ext cx="2592360" cy="12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uni-bielefeld.de/berufseinstiegsmesse/perspektive_13/sciencefair/logof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9777" y="4739501"/>
            <a:ext cx="4537745" cy="21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33719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2218" y="2819400"/>
            <a:ext cx="505671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rgbClr val="E98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5837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9451668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rgbClr val="C5008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srgbClr val="C50084"/>
              </a:solidFill>
            </a:endParaRPr>
          </a:p>
        </p:txBody>
      </p:sp>
      <p:pic>
        <p:nvPicPr>
          <p:cNvPr id="6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2218" y="2819400"/>
            <a:ext cx="505671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397067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rgbClr val="009BBB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srgbClr val="009BBB"/>
              </a:solidFill>
            </a:endParaRPr>
          </a:p>
        </p:txBody>
      </p:sp>
      <p:pic>
        <p:nvPicPr>
          <p:cNvPr id="6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0101" y="2817814"/>
            <a:ext cx="5058833" cy="36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236998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rgbClr val="722EA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srgbClr val="722EA5"/>
              </a:solidFill>
            </a:endParaRPr>
          </a:p>
        </p:txBody>
      </p:sp>
      <p:pic>
        <p:nvPicPr>
          <p:cNvPr id="6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2218" y="2819400"/>
            <a:ext cx="505671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211760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rgbClr val="A2AD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srgbClr val="A2AD00"/>
              </a:solidFill>
            </a:endParaRPr>
          </a:p>
        </p:txBody>
      </p:sp>
      <p:pic>
        <p:nvPicPr>
          <p:cNvPr id="6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2218" y="2819400"/>
            <a:ext cx="505671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389366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srgbClr val="616365"/>
              </a:solidFill>
            </a:endParaRPr>
          </a:p>
        </p:txBody>
      </p:sp>
      <p:pic>
        <p:nvPicPr>
          <p:cNvPr id="7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2218" y="2819400"/>
            <a:ext cx="505671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466444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2460638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2609849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 err="1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Introduction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2298630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1329540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28708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9451668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9637011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1580309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6941706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5878861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2681602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3961921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8749349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694203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0"/>
            <a:ext cx="11521600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  <a:p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5023029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5055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9451668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4075092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5681782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4514284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8161746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7302180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2354652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42491109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8038249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2722771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49098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Titel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fhbi__logo_kompakt_rgb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15661" y="3618000"/>
            <a:ext cx="6476340" cy="3240000"/>
          </a:xfrm>
          <a:prstGeom prst="rect">
            <a:avLst/>
          </a:prstGeom>
        </p:spPr>
      </p:pic>
      <p:sp>
        <p:nvSpPr>
          <p:cNvPr id="4" name="Rechteck 3"/>
          <p:cNvSpPr/>
          <p:nvPr userDrawn="1"/>
        </p:nvSpPr>
        <p:spPr>
          <a:xfrm>
            <a:off x="335200" y="1707798"/>
            <a:ext cx="11521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C50084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Titel des </a:t>
            </a:r>
          </a:p>
          <a:p>
            <a:pPr algn="ctr"/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C50084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Vortrags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/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1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 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2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</a:t>
            </a:r>
            <a:b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3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 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4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</a:t>
            </a:r>
            <a:r>
              <a:rPr kumimoji="0" lang="de-DE" sz="18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/>
            </a:r>
            <a:br>
              <a:rPr kumimoji="0" lang="de-DE" sz="18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1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Fachhochschule Bielefeld; 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2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Institution; 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3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Institution; 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4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Institution</a:t>
            </a:r>
            <a:endParaRPr lang="de-DE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3083210" y="836640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404040"/>
                </a:solidFill>
                <a:latin typeface="+mn-lt"/>
              </a:rPr>
              <a:t>Name der Tagung, Ort,</a:t>
            </a:r>
            <a:r>
              <a:rPr lang="de-DE" sz="2000" b="1" baseline="0" dirty="0">
                <a:solidFill>
                  <a:srgbClr val="404040"/>
                </a:solidFill>
                <a:latin typeface="+mn-lt"/>
              </a:rPr>
              <a:t> Datum</a:t>
            </a:r>
            <a:endParaRPr lang="de-DE" sz="2000" b="1" dirty="0">
              <a:solidFill>
                <a:srgbClr val="40404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064402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2255824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3986497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9089548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3022237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1551586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 Patel_Kapitel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4620450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G Patel_E&amp;D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 err="1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Entomovectoring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3002723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" y="0"/>
            <a:ext cx="10034953" cy="10668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28048" y="6656390"/>
            <a:ext cx="652584" cy="1349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Anant Patel</a:t>
            </a:r>
          </a:p>
        </p:txBody>
      </p:sp>
    </p:spTree>
    <p:extLst>
      <p:ext uri="{BB962C8B-B14F-4D97-AF65-F5344CB8AC3E}">
        <p14:creationId xmlns:p14="http://schemas.microsoft.com/office/powerpoint/2010/main" val="2693604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64785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977953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045215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906033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19210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0"/>
            <a:ext cx="11521600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  <a:p>
            <a:pPr algn="l"/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136390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86288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738811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02641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Titellayout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fhbi__logo_kompakt_rgb4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14998" y="3618000"/>
            <a:ext cx="6476340" cy="3240000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>
          <a:xfrm>
            <a:off x="335200" y="1707797"/>
            <a:ext cx="115216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de-DE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Introduction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de-DE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de-DE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working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de-DE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group</a:t>
            </a: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srgbClr val="009BBB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„Fermentation </a:t>
            </a:r>
            <a:r>
              <a:rPr kumimoji="0" lang="de-DE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de-DE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Formulation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de-DE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Biologicals </a:t>
            </a:r>
            <a:r>
              <a:rPr kumimoji="0" lang="de-DE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Chemicals“</a:t>
            </a:r>
          </a:p>
          <a:p>
            <a:pPr algn="ctr"/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/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Prof. Dr. </a:t>
            </a:r>
            <a:r>
              <a:rPr kumimoji="0" lang="de-DE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rer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. nat. </a:t>
            </a:r>
            <a:r>
              <a:rPr kumimoji="0" lang="de-DE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Anant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Patel,</a:t>
            </a:r>
            <a:b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Fachhochschule Bielefeld </a:t>
            </a:r>
            <a:endParaRPr lang="de-DE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431214" y="620611"/>
            <a:ext cx="11329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404040"/>
                </a:solidFill>
                <a:latin typeface="+mn-lt"/>
              </a:rPr>
              <a:t>COST FA1405 Workshop </a:t>
            </a:r>
          </a:p>
          <a:p>
            <a:pPr algn="ctr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404040"/>
                </a:solidFill>
                <a:latin typeface="+mn-lt"/>
                <a:ea typeface="Geneva" charset="0"/>
                <a:cs typeface="Geneva" charset="0"/>
              </a:rPr>
              <a:t>Transferring knowledge of </a:t>
            </a:r>
            <a:r>
              <a:rPr lang="en-US" sz="2000" b="1" kern="1200" dirty="0" err="1">
                <a:solidFill>
                  <a:srgbClr val="404040"/>
                </a:solidFill>
                <a:latin typeface="+mn-lt"/>
                <a:ea typeface="Geneva" charset="0"/>
                <a:cs typeface="Geneva" charset="0"/>
              </a:rPr>
              <a:t>tritrophic</a:t>
            </a:r>
            <a:r>
              <a:rPr lang="en-US" sz="2000" b="1" kern="1200" dirty="0">
                <a:solidFill>
                  <a:srgbClr val="404040"/>
                </a:solidFill>
                <a:latin typeface="+mn-lt"/>
                <a:ea typeface="Geneva" charset="0"/>
                <a:cs typeface="Geneva" charset="0"/>
              </a:rPr>
              <a:t> interaction to field application of microbes</a:t>
            </a:r>
            <a:endParaRPr lang="de-DE" sz="2000" b="1" kern="1200" dirty="0">
              <a:solidFill>
                <a:srgbClr val="404040"/>
              </a:solidFill>
              <a:latin typeface="+mn-lt"/>
              <a:ea typeface="Geneva" charset="0"/>
              <a:cs typeface="Geneva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751280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4261232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815905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742872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37691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292293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575672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930331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193858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64976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Titel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fhbi__logo_kompakt_rgb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14998" y="3618000"/>
            <a:ext cx="6476340" cy="3240000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>
          <a:xfrm>
            <a:off x="335200" y="1707798"/>
            <a:ext cx="11521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722EA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Titel des </a:t>
            </a:r>
          </a:p>
          <a:p>
            <a:pPr algn="ctr"/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722EA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Vortrags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722EA5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/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722EA5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1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 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2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</a:t>
            </a:r>
            <a:b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3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 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4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</a:t>
            </a:r>
            <a:r>
              <a:rPr kumimoji="0" lang="de-DE" sz="18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/>
            </a:r>
            <a:br>
              <a:rPr kumimoji="0" lang="de-DE" sz="18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1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Fachhochschule Bielefeld; 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2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Institution; 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3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Institution; 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4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Institution</a:t>
            </a:r>
            <a:endParaRPr lang="de-DE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3083210" y="836640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404040"/>
                </a:solidFill>
                <a:latin typeface="+mn-lt"/>
              </a:rPr>
              <a:t>Name der Tagung, Ort,</a:t>
            </a:r>
            <a:r>
              <a:rPr lang="de-DE" sz="2000" b="1" baseline="0" dirty="0">
                <a:solidFill>
                  <a:srgbClr val="404040"/>
                </a:solidFill>
                <a:latin typeface="+mn-lt"/>
              </a:rPr>
              <a:t> Datum</a:t>
            </a:r>
            <a:endParaRPr lang="de-DE" sz="2000" b="1" dirty="0">
              <a:solidFill>
                <a:srgbClr val="40404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72607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215116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032859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8F4EE6A-8EBC-4D69-A6B7-91BF3AAB34E8}" type="datetimeFigureOut">
              <a:rPr lang="de-DE" smtClean="0"/>
              <a:t>04.08.2022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65F10BA-2966-4130-8E2E-DA10D779B5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41016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8F4EE6A-8EBC-4D69-A6B7-91BF3AAB34E8}" type="datetimeFigureOut">
              <a:rPr lang="de-DE" smtClean="0"/>
              <a:t>04.08.2022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65F10BA-2966-4130-8E2E-DA10D779B5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40619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-8467" y="836613"/>
            <a:ext cx="12192000" cy="5638800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5" name="Gerade Verbindung 4"/>
          <p:cNvCxnSpPr/>
          <p:nvPr userDrawn="1"/>
        </p:nvCxnSpPr>
        <p:spPr>
          <a:xfrm>
            <a:off x="46569" y="836613"/>
            <a:ext cx="665056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35360" y="228601"/>
            <a:ext cx="10972800" cy="479425"/>
          </a:xfrm>
        </p:spPr>
        <p:txBody>
          <a:bodyPr/>
          <a:lstStyle>
            <a:lvl1pPr>
              <a:lnSpc>
                <a:spcPct val="10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F1F2F-ACCF-466E-8CFA-D85A2AD4973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r>
              <a:rPr lang="de-DE">
                <a:solidFill>
                  <a:prstClr val="black">
                    <a:tint val="75000"/>
                  </a:prstClr>
                </a:solidFill>
              </a:rPr>
              <a:t> / 99</a:t>
            </a:r>
          </a:p>
        </p:txBody>
      </p:sp>
    </p:spTree>
    <p:extLst>
      <p:ext uri="{BB962C8B-B14F-4D97-AF65-F5344CB8AC3E}">
        <p14:creationId xmlns:p14="http://schemas.microsoft.com/office/powerpoint/2010/main" val="37692799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Schluss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35200" y="1916790"/>
            <a:ext cx="11521600" cy="1512210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rgbClr val="E983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DE" dirty="0"/>
              <a:t>Vielen Dank für Ihre Aufmerksamkeit!</a:t>
            </a:r>
          </a:p>
        </p:txBody>
      </p:sp>
      <p:pic>
        <p:nvPicPr>
          <p:cNvPr id="4" name="Bild 1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39834" y="4365130"/>
            <a:ext cx="4516967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22860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Schluss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35200" y="1916790"/>
            <a:ext cx="11521600" cy="1512210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rgbClr val="C50084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DE" dirty="0"/>
              <a:t>Vielen Dank für Ihre Aufmerksamkeit!</a:t>
            </a:r>
          </a:p>
        </p:txBody>
      </p:sp>
      <p:pic>
        <p:nvPicPr>
          <p:cNvPr id="5" name="Bild 1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39834" y="4365130"/>
            <a:ext cx="4516967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18121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Schluss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35200" y="1916790"/>
            <a:ext cx="11521600" cy="1512210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rgbClr val="009BBB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DE" dirty="0"/>
              <a:t>Vielen Dank für Ihre Aufmerksamkeit!</a:t>
            </a:r>
          </a:p>
        </p:txBody>
      </p:sp>
      <p:pic>
        <p:nvPicPr>
          <p:cNvPr id="5" name="Bild 1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42401" y="4365130"/>
            <a:ext cx="4516967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1812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Schluss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35200" y="1916790"/>
            <a:ext cx="11521600" cy="1512210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rgbClr val="722EA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DE" dirty="0"/>
              <a:t>Vielen Dank für Ihre Aufmerksamkeit!</a:t>
            </a:r>
          </a:p>
        </p:txBody>
      </p:sp>
      <p:pic>
        <p:nvPicPr>
          <p:cNvPr id="5" name="Bild 1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39834" y="4365130"/>
            <a:ext cx="4516967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1812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Titel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fhbi__logo_kompakt_rgb5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15661" y="3618000"/>
            <a:ext cx="6476340" cy="3240000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>
          <a:xfrm>
            <a:off x="335200" y="1707798"/>
            <a:ext cx="11521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A2AD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Titel des </a:t>
            </a:r>
          </a:p>
          <a:p>
            <a:pPr algn="ctr"/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A2AD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Vortrags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/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1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 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2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</a:t>
            </a:r>
            <a:b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3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 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4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</a:t>
            </a:r>
            <a:r>
              <a:rPr kumimoji="0" lang="de-DE" sz="18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/>
            </a:r>
            <a:br>
              <a:rPr kumimoji="0" lang="de-DE" sz="18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1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Fachhochschule Bielefeld; 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2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Institution; 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3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Institution; 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4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Institution</a:t>
            </a:r>
            <a:endParaRPr lang="de-DE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3083210" y="836640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404040"/>
                </a:solidFill>
                <a:latin typeface="+mn-lt"/>
              </a:rPr>
              <a:t>Name der Tagung, Ort,</a:t>
            </a:r>
            <a:r>
              <a:rPr lang="de-DE" sz="2000" b="1" baseline="0" dirty="0">
                <a:solidFill>
                  <a:srgbClr val="404040"/>
                </a:solidFill>
                <a:latin typeface="+mn-lt"/>
              </a:rPr>
              <a:t> Datum</a:t>
            </a:r>
            <a:endParaRPr lang="de-DE" sz="2000" b="1" dirty="0">
              <a:solidFill>
                <a:srgbClr val="40404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Schluss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35200" y="1916790"/>
            <a:ext cx="11521600" cy="1512210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rgbClr val="A2AD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DE" dirty="0"/>
              <a:t>Vielen Dank für Ihre Aufmerksamkeit!</a:t>
            </a:r>
          </a:p>
        </p:txBody>
      </p:sp>
      <p:pic>
        <p:nvPicPr>
          <p:cNvPr id="5" name="Bild 1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39834" y="4365130"/>
            <a:ext cx="4516967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18121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Schluss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35200" y="1916790"/>
            <a:ext cx="11521600" cy="1512210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DE" dirty="0"/>
              <a:t>Vielen Dank für Ihre Aufmerksamkeit!</a:t>
            </a:r>
          </a:p>
        </p:txBody>
      </p:sp>
      <p:pic>
        <p:nvPicPr>
          <p:cNvPr id="5" name="Bild 1"/>
          <p:cNvPicPr preferRelativeResize="0">
            <a:picLocks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40000" y="4365130"/>
            <a:ext cx="4516800" cy="212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07180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2218" y="2819400"/>
            <a:ext cx="505671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rgbClr val="E98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18280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rgbClr val="C5008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srgbClr val="C50084"/>
              </a:solidFill>
            </a:endParaRPr>
          </a:p>
        </p:txBody>
      </p:sp>
      <p:pic>
        <p:nvPicPr>
          <p:cNvPr id="6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2218" y="2819400"/>
            <a:ext cx="505671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5151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rgbClr val="009BBB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srgbClr val="009BBB"/>
              </a:solidFill>
            </a:endParaRPr>
          </a:p>
        </p:txBody>
      </p:sp>
      <p:pic>
        <p:nvPicPr>
          <p:cNvPr id="6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0101" y="2817814"/>
            <a:ext cx="5058833" cy="36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83489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rgbClr val="722EA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srgbClr val="722EA5"/>
              </a:solidFill>
            </a:endParaRPr>
          </a:p>
        </p:txBody>
      </p:sp>
      <p:pic>
        <p:nvPicPr>
          <p:cNvPr id="6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2218" y="2819400"/>
            <a:ext cx="505671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96032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rgbClr val="A2AD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srgbClr val="A2AD00"/>
              </a:solidFill>
            </a:endParaRPr>
          </a:p>
        </p:txBody>
      </p:sp>
      <p:pic>
        <p:nvPicPr>
          <p:cNvPr id="6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2218" y="2819400"/>
            <a:ext cx="505671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55488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srgbClr val="616365"/>
              </a:solidFill>
            </a:endParaRPr>
          </a:p>
        </p:txBody>
      </p:sp>
      <p:pic>
        <p:nvPicPr>
          <p:cNvPr id="7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2218" y="2819400"/>
            <a:ext cx="505671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47795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200809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78563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Titel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fhbi__logo_kompakt_rgb6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15656" y="3618000"/>
            <a:ext cx="6476345" cy="3240000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>
          <a:xfrm>
            <a:off x="335200" y="1707798"/>
            <a:ext cx="11521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Titel des </a:t>
            </a:r>
          </a:p>
          <a:p>
            <a:pPr algn="ctr"/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Vortrags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/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1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 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2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</a:t>
            </a:r>
            <a:b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3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 Vorname Nachname</a:t>
            </a:r>
            <a:r>
              <a:rPr kumimoji="0" lang="de-DE" sz="18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4</a:t>
            </a:r>
            <a:r>
              <a:rPr kumimoji="0" lang="de-D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</a:t>
            </a:r>
            <a:r>
              <a:rPr kumimoji="0" lang="de-DE" sz="18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/>
            </a:r>
            <a:br>
              <a:rPr kumimoji="0" lang="de-DE" sz="18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1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Fachhochschule Bielefeld; 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2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Institution; 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3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Institution; 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4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 Institution</a:t>
            </a:r>
            <a:endParaRPr lang="de-DE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3083210" y="836640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404040"/>
                </a:solidFill>
                <a:latin typeface="+mn-lt"/>
              </a:rPr>
              <a:t>Name der Tagung, Ort,</a:t>
            </a:r>
            <a:r>
              <a:rPr lang="de-DE" sz="2000" b="1" baseline="0" dirty="0">
                <a:solidFill>
                  <a:srgbClr val="404040"/>
                </a:solidFill>
                <a:latin typeface="+mn-lt"/>
              </a:rPr>
              <a:t> Datum</a:t>
            </a:r>
            <a:endParaRPr lang="de-DE" sz="2000" b="1" dirty="0">
              <a:solidFill>
                <a:srgbClr val="40404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175144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144735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444424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inleitungs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Einleitung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715618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770635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947568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530876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19406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536670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M&amp;M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Material &amp; Methoden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26499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2218" y="2819400"/>
            <a:ext cx="505671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E983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57183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965208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0"/>
            <a:ext cx="11521600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  <a:p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978471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869338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439348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695393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E&amp;D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Ergebnisse &amp; Diskussion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710388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6133396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183157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750029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82487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C50084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srgbClr val="C50084"/>
              </a:solidFill>
            </a:endParaRPr>
          </a:p>
        </p:txBody>
      </p:sp>
      <p:pic>
        <p:nvPicPr>
          <p:cNvPr id="6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2218" y="2819400"/>
            <a:ext cx="505671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16639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550494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Ausblick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44531"/>
            <a:ext cx="1152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Ausblick</a:t>
            </a:r>
            <a:endParaRPr lang="de-DE" sz="1050" dirty="0">
              <a:solidFill>
                <a:srgbClr val="616365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190873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E983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753670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C5008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748456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9BBB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430841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722EA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59325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A2AD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840831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 Patel_Ausblick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335200" y="649666"/>
            <a:ext cx="11521600" cy="54702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616365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35201" y="44531"/>
            <a:ext cx="11521600" cy="648767"/>
          </a:xfrm>
          <a:prstGeom prst="rect">
            <a:avLst/>
          </a:prstGeom>
        </p:spPr>
        <p:txBody>
          <a:bodyPr/>
          <a:lstStyle>
            <a:lvl1pPr marL="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 smtClean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l" defTabSz="457200" rtl="0" fontAlgn="base">
              <a:spcBef>
                <a:spcPct val="0"/>
              </a:spcBef>
              <a:spcAft>
                <a:spcPct val="0"/>
              </a:spcAft>
              <a:buNone/>
              <a:defRPr kumimoji="0" lang="de-DE" sz="3200" b="1" i="0" u="none" strike="noStrike" kern="1200" cap="none" spc="0" normalizeH="0" baseline="0" dirty="0">
                <a:ln>
                  <a:noFill/>
                </a:ln>
                <a:solidFill>
                  <a:srgbClr val="6163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92951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Titel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fhbi__logo_kompakt_rgb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15643" y="3618000"/>
            <a:ext cx="6476357" cy="3240000"/>
          </a:xfrm>
          <a:prstGeom prst="rect">
            <a:avLst/>
          </a:prstGeom>
        </p:spPr>
      </p:pic>
      <p:sp>
        <p:nvSpPr>
          <p:cNvPr id="2" name="Rechteck 1"/>
          <p:cNvSpPr/>
          <p:nvPr userDrawn="1"/>
        </p:nvSpPr>
        <p:spPr>
          <a:xfrm>
            <a:off x="335200" y="1707798"/>
            <a:ext cx="11521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5400" b="1" dirty="0">
                <a:solidFill>
                  <a:srgbClr val="E98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Titel des </a:t>
            </a:r>
          </a:p>
          <a:p>
            <a:pPr algn="ctr"/>
            <a:r>
              <a:rPr lang="de-DE" sz="5400" b="1" dirty="0">
                <a:solidFill>
                  <a:srgbClr val="E983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Vortrags</a:t>
            </a:r>
            <a:r>
              <a:rPr lang="de-DE" sz="2000" b="1" dirty="0">
                <a:solidFill>
                  <a:srgbClr val="009BBB"/>
                </a:solidFill>
                <a:ea typeface="Verdana" pitchFamily="34" charset="0"/>
                <a:cs typeface="Arial" pitchFamily="34" charset="0"/>
              </a:rPr>
              <a:t/>
            </a:r>
            <a:br>
              <a:rPr lang="de-DE" sz="2000" b="1" dirty="0">
                <a:solidFill>
                  <a:srgbClr val="009BBB"/>
                </a:solidFill>
                <a:ea typeface="Verdana" pitchFamily="34" charset="0"/>
                <a:cs typeface="Arial" pitchFamily="34" charset="0"/>
              </a:rPr>
            </a:b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Vorname Nachname</a:t>
            </a:r>
            <a:r>
              <a:rPr lang="de-DE" b="1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1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, Vorname Nachname</a:t>
            </a:r>
            <a:r>
              <a:rPr lang="de-DE" b="1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2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,</a:t>
            </a:r>
            <a:b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</a:b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Vorname Nachname</a:t>
            </a:r>
            <a:r>
              <a:rPr lang="de-DE" b="1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3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, Vorname Nachname</a:t>
            </a:r>
            <a:r>
              <a:rPr lang="de-DE" b="1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4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,</a:t>
            </a:r>
            <a:r>
              <a:rPr lang="de-DE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/>
            </a:r>
            <a:br>
              <a:rPr lang="de-DE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</a:br>
            <a:r>
              <a:rPr lang="de-DE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1</a:t>
            </a: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Fachhochschule Bielefeld; </a:t>
            </a:r>
            <a:r>
              <a:rPr lang="de-DE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2</a:t>
            </a: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Institution; </a:t>
            </a:r>
            <a:r>
              <a:rPr lang="de-DE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3</a:t>
            </a: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Institution; </a:t>
            </a:r>
            <a:r>
              <a:rPr lang="de-DE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4</a:t>
            </a: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Institution</a:t>
            </a:r>
            <a:endParaRPr lang="de-DE" dirty="0">
              <a:solidFill>
                <a:srgbClr val="404040"/>
              </a:solidFill>
            </a:endParaRPr>
          </a:p>
        </p:txBody>
      </p:sp>
      <p:sp>
        <p:nvSpPr>
          <p:cNvPr id="3" name="Textfeld 2"/>
          <p:cNvSpPr txBox="1"/>
          <p:nvPr userDrawn="1"/>
        </p:nvSpPr>
        <p:spPr>
          <a:xfrm>
            <a:off x="3083210" y="836640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404040"/>
                </a:solidFill>
                <a:latin typeface="Verdana"/>
              </a:rPr>
              <a:t>Name der Tagung, Ort, Datum</a:t>
            </a:r>
          </a:p>
        </p:txBody>
      </p:sp>
    </p:spTree>
    <p:extLst>
      <p:ext uri="{BB962C8B-B14F-4D97-AF65-F5344CB8AC3E}">
        <p14:creationId xmlns:p14="http://schemas.microsoft.com/office/powerpoint/2010/main" val="11385666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Titel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fhbi__logo_kompakt_rgb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15661" y="3618000"/>
            <a:ext cx="6476340" cy="3240000"/>
          </a:xfrm>
          <a:prstGeom prst="rect">
            <a:avLst/>
          </a:prstGeom>
        </p:spPr>
      </p:pic>
      <p:sp>
        <p:nvSpPr>
          <p:cNvPr id="4" name="Rechteck 3"/>
          <p:cNvSpPr/>
          <p:nvPr userDrawn="1"/>
        </p:nvSpPr>
        <p:spPr>
          <a:xfrm>
            <a:off x="335200" y="1707798"/>
            <a:ext cx="11521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5400" b="1" dirty="0">
                <a:solidFill>
                  <a:srgbClr val="C5008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Titel des </a:t>
            </a:r>
          </a:p>
          <a:p>
            <a:pPr algn="ctr"/>
            <a:r>
              <a:rPr lang="de-DE" sz="5400" b="1" dirty="0">
                <a:solidFill>
                  <a:srgbClr val="C5008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Vortrags</a:t>
            </a:r>
            <a:r>
              <a:rPr lang="de-DE" sz="2000" b="1" dirty="0">
                <a:solidFill>
                  <a:srgbClr val="009BBB"/>
                </a:solidFill>
                <a:ea typeface="Verdana" pitchFamily="34" charset="0"/>
                <a:cs typeface="Arial" pitchFamily="34" charset="0"/>
              </a:rPr>
              <a:t/>
            </a:r>
            <a:br>
              <a:rPr lang="de-DE" sz="2000" b="1" dirty="0">
                <a:solidFill>
                  <a:srgbClr val="009BBB"/>
                </a:solidFill>
                <a:ea typeface="Verdana" pitchFamily="34" charset="0"/>
                <a:cs typeface="Arial" pitchFamily="34" charset="0"/>
              </a:rPr>
            </a:b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Vorname Nachname</a:t>
            </a:r>
            <a:r>
              <a:rPr lang="de-DE" b="1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1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, Vorname Nachname</a:t>
            </a:r>
            <a:r>
              <a:rPr lang="de-DE" b="1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2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,</a:t>
            </a:r>
            <a:b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</a:b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Vorname Nachname</a:t>
            </a:r>
            <a:r>
              <a:rPr lang="de-DE" b="1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3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, Vorname Nachname</a:t>
            </a:r>
            <a:r>
              <a:rPr lang="de-DE" b="1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4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,</a:t>
            </a:r>
            <a:r>
              <a:rPr lang="de-DE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/>
            </a:r>
            <a:br>
              <a:rPr lang="de-DE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</a:br>
            <a:r>
              <a:rPr lang="de-DE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1</a:t>
            </a: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Fachhochschule Bielefeld; </a:t>
            </a:r>
            <a:r>
              <a:rPr lang="de-DE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2</a:t>
            </a: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Institution; </a:t>
            </a:r>
            <a:r>
              <a:rPr lang="de-DE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3</a:t>
            </a: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Institution; </a:t>
            </a:r>
            <a:r>
              <a:rPr lang="de-DE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4</a:t>
            </a: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Institution</a:t>
            </a:r>
            <a:endParaRPr lang="de-DE" dirty="0">
              <a:solidFill>
                <a:srgbClr val="404040"/>
              </a:solidFill>
            </a:endParaRPr>
          </a:p>
        </p:txBody>
      </p:sp>
      <p:sp>
        <p:nvSpPr>
          <p:cNvPr id="6" name="Textfeld 5"/>
          <p:cNvSpPr txBox="1"/>
          <p:nvPr userDrawn="1"/>
        </p:nvSpPr>
        <p:spPr>
          <a:xfrm>
            <a:off x="3083210" y="836640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404040"/>
                </a:solidFill>
                <a:latin typeface="Verdana"/>
              </a:rPr>
              <a:t>Name der Tagung, Ort, Datum</a:t>
            </a:r>
          </a:p>
        </p:txBody>
      </p:sp>
    </p:spTree>
    <p:extLst>
      <p:ext uri="{BB962C8B-B14F-4D97-AF65-F5344CB8AC3E}">
        <p14:creationId xmlns:p14="http://schemas.microsoft.com/office/powerpoint/2010/main" val="1592470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35200" y="849440"/>
            <a:ext cx="1152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5400" b="1" i="0" u="none" strike="noStrike" kern="1200" cap="none" spc="0" normalizeH="0" baseline="0" noProof="0" dirty="0">
                <a:ln>
                  <a:noFill/>
                </a:ln>
                <a:solidFill>
                  <a:srgbClr val="009BBB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Inhalt</a:t>
            </a:r>
            <a:endParaRPr lang="de-DE" dirty="0">
              <a:solidFill>
                <a:srgbClr val="009BBB"/>
              </a:solidFill>
            </a:endParaRPr>
          </a:p>
        </p:txBody>
      </p:sp>
      <p:pic>
        <p:nvPicPr>
          <p:cNvPr id="6" name="Bild 3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7150101" y="2817814"/>
            <a:ext cx="5058833" cy="36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Einleitung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Ziel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Theoretischer Hintergrund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Material und Methoden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Methode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Ergebnisse und Diskussion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1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Punkt 2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Geneva" charset="0"/>
              </a:rPr>
              <a:t>Ausblick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16639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Titellayout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fhbi__logo_kompakt_rgb4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14998" y="3618000"/>
            <a:ext cx="6476340" cy="3240000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>
          <a:xfrm>
            <a:off x="335200" y="1707798"/>
            <a:ext cx="11521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800" b="1" dirty="0">
                <a:solidFill>
                  <a:srgbClr val="009BBB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Schonende Kontrolle und Wie man Nutzinsekten nützlicher macht</a:t>
            </a:r>
          </a:p>
          <a:p>
            <a:pPr algn="ctr"/>
            <a:r>
              <a:rPr lang="de-DE" sz="2000" b="1" dirty="0">
                <a:solidFill>
                  <a:srgbClr val="009BBB"/>
                </a:solidFill>
                <a:ea typeface="Verdana" pitchFamily="34" charset="0"/>
                <a:cs typeface="Arial" pitchFamily="34" charset="0"/>
              </a:rPr>
              <a:t/>
            </a:r>
            <a:br>
              <a:rPr lang="de-DE" sz="2000" b="1" dirty="0">
                <a:solidFill>
                  <a:srgbClr val="009BBB"/>
                </a:solidFill>
                <a:ea typeface="Verdana" pitchFamily="34" charset="0"/>
                <a:cs typeface="Arial" pitchFamily="34" charset="0"/>
              </a:rPr>
            </a:b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Prof. Dr. </a:t>
            </a:r>
            <a:r>
              <a:rPr lang="de-DE" b="1" i="1" dirty="0" err="1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rer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. nat. </a:t>
            </a:r>
            <a:r>
              <a:rPr lang="de-DE" b="1" i="1" dirty="0" err="1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Anant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Patel,</a:t>
            </a:r>
            <a:b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</a:b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Fachhochschule Bielefeld </a:t>
            </a:r>
            <a:endParaRPr lang="de-DE" dirty="0">
              <a:solidFill>
                <a:srgbClr val="404040"/>
              </a:solidFill>
            </a:endParaRPr>
          </a:p>
        </p:txBody>
      </p:sp>
      <p:sp>
        <p:nvSpPr>
          <p:cNvPr id="6" name="Textfeld 5"/>
          <p:cNvSpPr txBox="1"/>
          <p:nvPr userDrawn="1"/>
        </p:nvSpPr>
        <p:spPr>
          <a:xfrm>
            <a:off x="431214" y="620610"/>
            <a:ext cx="11329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rgbClr val="404040"/>
                </a:solidFill>
                <a:latin typeface="Verdana"/>
              </a:rPr>
              <a:t>Tag der Insekten </a:t>
            </a:r>
          </a:p>
          <a:p>
            <a:pPr algn="ctr"/>
            <a:r>
              <a:rPr lang="de-DE" sz="2000" b="1" dirty="0">
                <a:solidFill>
                  <a:srgbClr val="404040"/>
                </a:solidFill>
                <a:latin typeface="Verdana"/>
              </a:rPr>
              <a:t>Bielefeld, 30.3.2017</a:t>
            </a:r>
          </a:p>
        </p:txBody>
      </p:sp>
    </p:spTree>
    <p:extLst>
      <p:ext uri="{BB962C8B-B14F-4D97-AF65-F5344CB8AC3E}">
        <p14:creationId xmlns:p14="http://schemas.microsoft.com/office/powerpoint/2010/main" val="22301072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Titel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fhbi__logo_kompakt_rgb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14998" y="3618000"/>
            <a:ext cx="6476340" cy="3240000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>
          <a:xfrm>
            <a:off x="335200" y="1707798"/>
            <a:ext cx="11521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5400" b="1" dirty="0">
                <a:solidFill>
                  <a:srgbClr val="722EA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Titel des </a:t>
            </a:r>
          </a:p>
          <a:p>
            <a:pPr algn="ctr"/>
            <a:r>
              <a:rPr lang="de-DE" sz="5400" b="1" dirty="0">
                <a:solidFill>
                  <a:srgbClr val="722EA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Vortrags</a:t>
            </a:r>
            <a:r>
              <a:rPr lang="de-DE" sz="2000" b="1" dirty="0">
                <a:solidFill>
                  <a:srgbClr val="722EA5"/>
                </a:solidFill>
                <a:ea typeface="Verdana" pitchFamily="34" charset="0"/>
                <a:cs typeface="Arial" pitchFamily="34" charset="0"/>
              </a:rPr>
              <a:t/>
            </a:r>
            <a:br>
              <a:rPr lang="de-DE" sz="2000" b="1" dirty="0">
                <a:solidFill>
                  <a:srgbClr val="722EA5"/>
                </a:solidFill>
                <a:ea typeface="Verdana" pitchFamily="34" charset="0"/>
                <a:cs typeface="Arial" pitchFamily="34" charset="0"/>
              </a:rPr>
            </a:b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Vorname Nachname</a:t>
            </a:r>
            <a:r>
              <a:rPr lang="de-DE" b="1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1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, Vorname Nachname</a:t>
            </a:r>
            <a:r>
              <a:rPr lang="de-DE" b="1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2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,</a:t>
            </a:r>
            <a:b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</a:b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Vorname Nachname</a:t>
            </a:r>
            <a:r>
              <a:rPr lang="de-DE" b="1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3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, Vorname Nachname</a:t>
            </a:r>
            <a:r>
              <a:rPr lang="de-DE" b="1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4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,</a:t>
            </a:r>
            <a:r>
              <a:rPr lang="de-DE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/>
            </a:r>
            <a:br>
              <a:rPr lang="de-DE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</a:br>
            <a:r>
              <a:rPr lang="de-DE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1</a:t>
            </a: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Fachhochschule Bielefeld; </a:t>
            </a:r>
            <a:r>
              <a:rPr lang="de-DE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2</a:t>
            </a: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Institution; </a:t>
            </a:r>
            <a:r>
              <a:rPr lang="de-DE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3</a:t>
            </a: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Institution; </a:t>
            </a:r>
            <a:r>
              <a:rPr lang="de-DE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4</a:t>
            </a: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Institution</a:t>
            </a:r>
            <a:endParaRPr lang="de-DE" dirty="0">
              <a:solidFill>
                <a:srgbClr val="404040"/>
              </a:solidFill>
            </a:endParaRPr>
          </a:p>
        </p:txBody>
      </p:sp>
      <p:sp>
        <p:nvSpPr>
          <p:cNvPr id="6" name="Textfeld 5"/>
          <p:cNvSpPr txBox="1"/>
          <p:nvPr userDrawn="1"/>
        </p:nvSpPr>
        <p:spPr>
          <a:xfrm>
            <a:off x="3083210" y="836640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404040"/>
                </a:solidFill>
                <a:latin typeface="Verdana"/>
              </a:rPr>
              <a:t>Name der Tagung, Ort, Datum</a:t>
            </a:r>
          </a:p>
        </p:txBody>
      </p:sp>
    </p:spTree>
    <p:extLst>
      <p:ext uri="{BB962C8B-B14F-4D97-AF65-F5344CB8AC3E}">
        <p14:creationId xmlns:p14="http://schemas.microsoft.com/office/powerpoint/2010/main" val="2708703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Titel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0" y="548601"/>
            <a:ext cx="1204882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de-DE" sz="3600" b="1" dirty="0" err="1">
                <a:solidFill>
                  <a:srgbClr val="A2AD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Formulations</a:t>
            </a:r>
            <a:r>
              <a:rPr lang="de-DE" sz="3600" b="1" dirty="0">
                <a:solidFill>
                  <a:srgbClr val="A2AD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3600" b="1" dirty="0" err="1">
                <a:solidFill>
                  <a:srgbClr val="A2AD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for</a:t>
            </a:r>
            <a:r>
              <a:rPr lang="de-DE" sz="3600" b="1" dirty="0">
                <a:solidFill>
                  <a:srgbClr val="A2AD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3600" b="1" dirty="0" err="1">
                <a:solidFill>
                  <a:srgbClr val="A2AD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novel</a:t>
            </a:r>
            <a:r>
              <a:rPr lang="de-DE" sz="3600" b="1" dirty="0">
                <a:solidFill>
                  <a:srgbClr val="A2AD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pest </a:t>
            </a:r>
            <a:r>
              <a:rPr lang="de-DE" sz="3600" b="1" dirty="0" err="1">
                <a:solidFill>
                  <a:srgbClr val="A2AD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control</a:t>
            </a:r>
            <a:r>
              <a:rPr lang="de-DE" sz="3600" b="1" dirty="0">
                <a:solidFill>
                  <a:srgbClr val="A2AD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3600" b="1" dirty="0" err="1">
                <a:solidFill>
                  <a:srgbClr val="A2AD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strategies</a:t>
            </a:r>
            <a:endParaRPr lang="de-DE" sz="3600" b="1" dirty="0">
              <a:solidFill>
                <a:srgbClr val="A2AD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de-DE" sz="3600" b="1" baseline="0" dirty="0">
              <a:solidFill>
                <a:srgbClr val="A2AD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Prof. Dr. </a:t>
            </a:r>
            <a:r>
              <a:rPr lang="de-DE" b="1" i="1" dirty="0" err="1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Anant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Patel</a:t>
            </a:r>
            <a:r>
              <a:rPr lang="de-DE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/>
            </a:r>
            <a:br>
              <a:rPr lang="de-DE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</a:br>
            <a:endParaRPr lang="de-DE" i="1" baseline="30000" dirty="0">
              <a:solidFill>
                <a:prstClr val="black"/>
              </a:solidFill>
              <a:ea typeface="Verdana" pitchFamily="34" charset="0"/>
              <a:cs typeface="Arial" pitchFamily="34" charset="0"/>
            </a:endParaRPr>
          </a:p>
        </p:txBody>
      </p:sp>
      <p:sp>
        <p:nvSpPr>
          <p:cNvPr id="7" name="Textfeld 6"/>
          <p:cNvSpPr txBox="1"/>
          <p:nvPr userDrawn="1"/>
        </p:nvSpPr>
        <p:spPr>
          <a:xfrm>
            <a:off x="9344" y="29062"/>
            <a:ext cx="12048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404040"/>
                </a:solidFill>
                <a:latin typeface="Verdana"/>
              </a:rPr>
              <a:t>BioSC</a:t>
            </a:r>
            <a:r>
              <a:rPr lang="de-DE" sz="1600" b="1" dirty="0">
                <a:solidFill>
                  <a:srgbClr val="404040"/>
                </a:solidFill>
                <a:latin typeface="Verdana"/>
              </a:rPr>
              <a:t> Spotlight,</a:t>
            </a:r>
            <a:r>
              <a:rPr lang="de-DE" sz="1600" b="1" baseline="0" dirty="0">
                <a:solidFill>
                  <a:srgbClr val="404040"/>
                </a:solidFill>
                <a:latin typeface="Verdana"/>
              </a:rPr>
              <a:t> RWTH Aachen, 29.9.2018</a:t>
            </a:r>
            <a:endParaRPr lang="de-DE" sz="1600" b="1" dirty="0">
              <a:solidFill>
                <a:srgbClr val="404040"/>
              </a:solidFill>
              <a:latin typeface="Verdana"/>
            </a:endParaRPr>
          </a:p>
        </p:txBody>
      </p:sp>
      <p:sp>
        <p:nvSpPr>
          <p:cNvPr id="3" name="Rechteck 2"/>
          <p:cNvSpPr/>
          <p:nvPr userDrawn="1"/>
        </p:nvSpPr>
        <p:spPr>
          <a:xfrm>
            <a:off x="1487360" y="2564880"/>
            <a:ext cx="82571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marR="0" lvl="2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WG</a:t>
            </a:r>
            <a:r>
              <a:rPr lang="de-DE" sz="1400" baseline="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Fermentation </a:t>
            </a:r>
            <a:r>
              <a:rPr lang="de-DE" sz="1400" baseline="0" dirty="0" err="1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and</a:t>
            </a:r>
            <a:r>
              <a:rPr lang="de-DE" sz="1400" baseline="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</a:t>
            </a:r>
            <a:r>
              <a:rPr lang="de-DE" sz="1400" baseline="0" dirty="0" err="1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Formulation</a:t>
            </a:r>
            <a:r>
              <a:rPr lang="de-DE" sz="1400" baseline="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</a:t>
            </a:r>
            <a:r>
              <a:rPr lang="de-DE" sz="1400" baseline="0" dirty="0" err="1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of</a:t>
            </a:r>
            <a:r>
              <a:rPr lang="de-DE" sz="1400" baseline="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Biologicals </a:t>
            </a:r>
            <a:r>
              <a:rPr lang="de-DE" sz="1400" baseline="0" dirty="0" err="1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and</a:t>
            </a:r>
            <a:r>
              <a:rPr lang="de-DE" sz="1400" baseline="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Chemicals </a:t>
            </a:r>
            <a:r>
              <a:rPr lang="de-DE" sz="14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Bielefeld University </a:t>
            </a:r>
            <a:r>
              <a:rPr lang="de-DE" sz="1400" dirty="0" err="1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of</a:t>
            </a:r>
            <a:r>
              <a:rPr lang="de-DE" sz="14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Applied </a:t>
            </a:r>
            <a:r>
              <a:rPr lang="de-DE" sz="1400" dirty="0" err="1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Sciences</a:t>
            </a:r>
            <a:r>
              <a:rPr lang="de-DE" sz="14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https://workinggrouppatel.wordpress.com/</a:t>
            </a:r>
          </a:p>
        </p:txBody>
      </p:sp>
    </p:spTree>
    <p:extLst>
      <p:ext uri="{BB962C8B-B14F-4D97-AF65-F5344CB8AC3E}">
        <p14:creationId xmlns:p14="http://schemas.microsoft.com/office/powerpoint/2010/main" val="417548375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Titel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fhbi__logo_kompakt_rgb6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15656" y="3618000"/>
            <a:ext cx="6476345" cy="3240000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>
          <a:xfrm>
            <a:off x="335200" y="1707798"/>
            <a:ext cx="11521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54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Titel des </a:t>
            </a:r>
          </a:p>
          <a:p>
            <a:pPr algn="ctr"/>
            <a:r>
              <a:rPr lang="de-DE" sz="5400" b="1" dirty="0">
                <a:solidFill>
                  <a:srgbClr val="6163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Vortrags</a:t>
            </a:r>
            <a:r>
              <a:rPr lang="de-DE" sz="2000" b="1" dirty="0">
                <a:solidFill>
                  <a:srgbClr val="009BBB"/>
                </a:solidFill>
                <a:ea typeface="Verdana" pitchFamily="34" charset="0"/>
                <a:cs typeface="Arial" pitchFamily="34" charset="0"/>
              </a:rPr>
              <a:t/>
            </a:r>
            <a:br>
              <a:rPr lang="de-DE" sz="2000" b="1" dirty="0">
                <a:solidFill>
                  <a:srgbClr val="009BBB"/>
                </a:solidFill>
                <a:ea typeface="Verdana" pitchFamily="34" charset="0"/>
                <a:cs typeface="Arial" pitchFamily="34" charset="0"/>
              </a:rPr>
            </a:b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Vorname Nachname</a:t>
            </a:r>
            <a:r>
              <a:rPr lang="de-DE" b="1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1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, Vorname Nachname</a:t>
            </a:r>
            <a:r>
              <a:rPr lang="de-DE" b="1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2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,</a:t>
            </a:r>
            <a:b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</a:b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Vorname Nachname</a:t>
            </a:r>
            <a:r>
              <a:rPr lang="de-DE" b="1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3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, Vorname Nachname</a:t>
            </a:r>
            <a:r>
              <a:rPr lang="de-DE" b="1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4</a:t>
            </a:r>
            <a:r>
              <a:rPr lang="de-DE" b="1" i="1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,</a:t>
            </a:r>
            <a:r>
              <a:rPr lang="de-DE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/>
            </a:r>
            <a:br>
              <a:rPr lang="de-DE" i="1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</a:br>
            <a:r>
              <a:rPr lang="de-DE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1</a:t>
            </a: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Fachhochschule Bielefeld; </a:t>
            </a:r>
            <a:r>
              <a:rPr lang="de-DE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2</a:t>
            </a: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Institution; </a:t>
            </a:r>
            <a:r>
              <a:rPr lang="de-DE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3</a:t>
            </a: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Institution; </a:t>
            </a:r>
            <a:r>
              <a:rPr lang="de-DE" baseline="30000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4</a:t>
            </a:r>
            <a:r>
              <a:rPr lang="de-DE" dirty="0">
                <a:solidFill>
                  <a:prstClr val="black"/>
                </a:solidFill>
                <a:ea typeface="Verdana" pitchFamily="34" charset="0"/>
                <a:cs typeface="Arial" pitchFamily="34" charset="0"/>
              </a:rPr>
              <a:t> Institution</a:t>
            </a:r>
            <a:endParaRPr lang="de-DE" dirty="0">
              <a:solidFill>
                <a:srgbClr val="404040"/>
              </a:solidFill>
            </a:endParaRPr>
          </a:p>
        </p:txBody>
      </p:sp>
      <p:sp>
        <p:nvSpPr>
          <p:cNvPr id="6" name="Textfeld 5"/>
          <p:cNvSpPr txBox="1"/>
          <p:nvPr userDrawn="1"/>
        </p:nvSpPr>
        <p:spPr>
          <a:xfrm>
            <a:off x="3083210" y="836640"/>
            <a:ext cx="451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404040"/>
                </a:solidFill>
                <a:latin typeface="Verdana"/>
              </a:rPr>
              <a:t>Name der Tagung, Ort, Datum</a:t>
            </a:r>
          </a:p>
        </p:txBody>
      </p:sp>
    </p:spTree>
    <p:extLst>
      <p:ext uri="{BB962C8B-B14F-4D97-AF65-F5344CB8AC3E}">
        <p14:creationId xmlns:p14="http://schemas.microsoft.com/office/powerpoint/2010/main" val="5127026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2819400"/>
            <a:ext cx="5056716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6"/>
          <p:cNvSpPr>
            <a:spLocks noChangeArrowheads="1"/>
          </p:cNvSpPr>
          <p:nvPr userDrawn="1"/>
        </p:nvSpPr>
        <p:spPr bwMode="auto">
          <a:xfrm>
            <a:off x="334434" y="849314"/>
            <a:ext cx="1152313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5400" b="1">
                <a:solidFill>
                  <a:srgbClr val="E98300"/>
                </a:solidFill>
                <a:latin typeface="Verdana" pitchFamily="34" charset="0"/>
              </a:rPr>
              <a:t>Inhalt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7029050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5"/>
          <p:cNvSpPr>
            <a:spLocks noChangeArrowheads="1"/>
          </p:cNvSpPr>
          <p:nvPr userDrawn="1"/>
        </p:nvSpPr>
        <p:spPr bwMode="auto">
          <a:xfrm>
            <a:off x="334434" y="849314"/>
            <a:ext cx="1152313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5400" b="1">
                <a:solidFill>
                  <a:srgbClr val="C50084"/>
                </a:solidFill>
                <a:latin typeface="Verdana" pitchFamily="34" charset="0"/>
              </a:rPr>
              <a:t>Inhalt</a:t>
            </a:r>
            <a:endParaRPr lang="de-DE">
              <a:solidFill>
                <a:srgbClr val="C50084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2819400"/>
            <a:ext cx="5056716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9086755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1" y="2708275"/>
            <a:ext cx="5058833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6334034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5"/>
          <p:cNvSpPr>
            <a:spLocks noChangeArrowheads="1"/>
          </p:cNvSpPr>
          <p:nvPr userDrawn="1"/>
        </p:nvSpPr>
        <p:spPr bwMode="auto">
          <a:xfrm>
            <a:off x="334434" y="849314"/>
            <a:ext cx="1152313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5400" b="1">
                <a:solidFill>
                  <a:srgbClr val="722EA5"/>
                </a:solidFill>
                <a:latin typeface="Verdana" pitchFamily="34" charset="0"/>
              </a:rPr>
              <a:t>Inhalt</a:t>
            </a:r>
            <a:endParaRPr lang="de-DE">
              <a:solidFill>
                <a:srgbClr val="722EA5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2819400"/>
            <a:ext cx="5056716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3623125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5"/>
          <p:cNvSpPr>
            <a:spLocks noChangeArrowheads="1"/>
          </p:cNvSpPr>
          <p:nvPr userDrawn="1"/>
        </p:nvSpPr>
        <p:spPr bwMode="auto">
          <a:xfrm>
            <a:off x="334434" y="849314"/>
            <a:ext cx="1152313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5400" b="1">
                <a:solidFill>
                  <a:srgbClr val="A2AD00"/>
                </a:solidFill>
                <a:latin typeface="Verdana" pitchFamily="34" charset="0"/>
              </a:rPr>
              <a:t>Inhalt</a:t>
            </a:r>
            <a:endParaRPr lang="de-DE">
              <a:solidFill>
                <a:srgbClr val="A2AD00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2819400"/>
            <a:ext cx="5056716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8251697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 Patel_Inhaltlayout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5"/>
          <p:cNvSpPr>
            <a:spLocks noChangeArrowheads="1"/>
          </p:cNvSpPr>
          <p:nvPr userDrawn="1"/>
        </p:nvSpPr>
        <p:spPr bwMode="auto">
          <a:xfrm>
            <a:off x="334434" y="849314"/>
            <a:ext cx="1152313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5400" b="1">
                <a:solidFill>
                  <a:srgbClr val="616365"/>
                </a:solidFill>
                <a:latin typeface="Verdana" pitchFamily="34" charset="0"/>
              </a:rPr>
              <a:t>Inhalt</a:t>
            </a:r>
            <a:endParaRPr lang="de-DE">
              <a:solidFill>
                <a:srgbClr val="616365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2819400"/>
            <a:ext cx="5056716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335201" y="1988800"/>
            <a:ext cx="7681383" cy="4176713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421054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81.xml"/><Relationship Id="rId18" Type="http://schemas.openxmlformats.org/officeDocument/2006/relationships/slideLayout" Target="../slideLayouts/slideLayout186.xml"/><Relationship Id="rId26" Type="http://schemas.openxmlformats.org/officeDocument/2006/relationships/slideLayout" Target="../slideLayouts/slideLayout194.xml"/><Relationship Id="rId39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171.xml"/><Relationship Id="rId21" Type="http://schemas.openxmlformats.org/officeDocument/2006/relationships/slideLayout" Target="../slideLayouts/slideLayout189.xml"/><Relationship Id="rId34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17" Type="http://schemas.openxmlformats.org/officeDocument/2006/relationships/slideLayout" Target="../slideLayouts/slideLayout185.xml"/><Relationship Id="rId25" Type="http://schemas.openxmlformats.org/officeDocument/2006/relationships/slideLayout" Target="../slideLayouts/slideLayout193.xml"/><Relationship Id="rId33" Type="http://schemas.openxmlformats.org/officeDocument/2006/relationships/slideLayout" Target="../slideLayouts/slideLayout201.xml"/><Relationship Id="rId38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70.xml"/><Relationship Id="rId16" Type="http://schemas.openxmlformats.org/officeDocument/2006/relationships/slideLayout" Target="../slideLayouts/slideLayout184.xml"/><Relationship Id="rId20" Type="http://schemas.openxmlformats.org/officeDocument/2006/relationships/slideLayout" Target="../slideLayouts/slideLayout188.xml"/><Relationship Id="rId29" Type="http://schemas.openxmlformats.org/officeDocument/2006/relationships/slideLayout" Target="../slideLayouts/slideLayout197.xml"/><Relationship Id="rId41" Type="http://schemas.openxmlformats.org/officeDocument/2006/relationships/image" Target="../media/image7.jpeg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24" Type="http://schemas.openxmlformats.org/officeDocument/2006/relationships/slideLayout" Target="../slideLayouts/slideLayout192.xml"/><Relationship Id="rId32" Type="http://schemas.openxmlformats.org/officeDocument/2006/relationships/slideLayout" Target="../slideLayouts/slideLayout200.xml"/><Relationship Id="rId37" Type="http://schemas.openxmlformats.org/officeDocument/2006/relationships/slideLayout" Target="../slideLayouts/slideLayout205.xml"/><Relationship Id="rId40" Type="http://schemas.openxmlformats.org/officeDocument/2006/relationships/theme" Target="../theme/theme10.xml"/><Relationship Id="rId5" Type="http://schemas.openxmlformats.org/officeDocument/2006/relationships/slideLayout" Target="../slideLayouts/slideLayout173.xml"/><Relationship Id="rId15" Type="http://schemas.openxmlformats.org/officeDocument/2006/relationships/slideLayout" Target="../slideLayouts/slideLayout183.xml"/><Relationship Id="rId23" Type="http://schemas.openxmlformats.org/officeDocument/2006/relationships/slideLayout" Target="../slideLayouts/slideLayout191.xml"/><Relationship Id="rId28" Type="http://schemas.openxmlformats.org/officeDocument/2006/relationships/slideLayout" Target="../slideLayouts/slideLayout196.xml"/><Relationship Id="rId36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178.xml"/><Relationship Id="rId19" Type="http://schemas.openxmlformats.org/officeDocument/2006/relationships/slideLayout" Target="../slideLayouts/slideLayout187.xml"/><Relationship Id="rId31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slideLayout" Target="../slideLayouts/slideLayout182.xml"/><Relationship Id="rId22" Type="http://schemas.openxmlformats.org/officeDocument/2006/relationships/slideLayout" Target="../slideLayouts/slideLayout190.xml"/><Relationship Id="rId27" Type="http://schemas.openxmlformats.org/officeDocument/2006/relationships/slideLayout" Target="../slideLayouts/slideLayout195.xml"/><Relationship Id="rId30" Type="http://schemas.openxmlformats.org/officeDocument/2006/relationships/slideLayout" Target="../slideLayouts/slideLayout198.xml"/><Relationship Id="rId35" Type="http://schemas.openxmlformats.org/officeDocument/2006/relationships/slideLayout" Target="../slideLayouts/slideLayout20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9" Type="http://schemas.openxmlformats.org/officeDocument/2006/relationships/slideLayout" Target="../slideLayouts/slideLayout45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34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5.xml"/><Relationship Id="rId41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37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slideLayout" Target="../slideLayouts/slideLayout77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34" Type="http://schemas.openxmlformats.org/officeDocument/2006/relationships/slideLayout" Target="../slideLayouts/slideLayout85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33" Type="http://schemas.openxmlformats.org/officeDocument/2006/relationships/slideLayout" Target="../slideLayouts/slideLayout84.xml"/><Relationship Id="rId38" Type="http://schemas.openxmlformats.org/officeDocument/2006/relationships/image" Target="../media/image7.jpeg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29" Type="http://schemas.openxmlformats.org/officeDocument/2006/relationships/slideLayout" Target="../slideLayouts/slideLayout80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32" Type="http://schemas.openxmlformats.org/officeDocument/2006/relationships/slideLayout" Target="../slideLayouts/slideLayout83.xml"/><Relationship Id="rId37" Type="http://schemas.openxmlformats.org/officeDocument/2006/relationships/theme" Target="../theme/theme4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28" Type="http://schemas.openxmlformats.org/officeDocument/2006/relationships/slideLayout" Target="../slideLayouts/slideLayout79.xml"/><Relationship Id="rId36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31" Type="http://schemas.openxmlformats.org/officeDocument/2006/relationships/slideLayout" Target="../slideLayouts/slideLayout82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slideLayout" Target="../slideLayouts/slideLayout78.xml"/><Relationship Id="rId30" Type="http://schemas.openxmlformats.org/officeDocument/2006/relationships/slideLayout" Target="../slideLayouts/slideLayout81.xml"/><Relationship Id="rId35" Type="http://schemas.openxmlformats.org/officeDocument/2006/relationships/slideLayout" Target="../slideLayouts/slideLayout8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26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114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5" Type="http://schemas.openxmlformats.org/officeDocument/2006/relationships/slideLayout" Target="../slideLayouts/slideLayout118.xml"/><Relationship Id="rId33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113.xml"/><Relationship Id="rId29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24" Type="http://schemas.openxmlformats.org/officeDocument/2006/relationships/slideLayout" Target="../slideLayouts/slideLayout117.xml"/><Relationship Id="rId32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slideLayout" Target="../slideLayouts/slideLayout116.xml"/><Relationship Id="rId28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31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slideLayout" Target="../slideLayouts/slideLayout115.xml"/><Relationship Id="rId27" Type="http://schemas.openxmlformats.org/officeDocument/2006/relationships/slideLayout" Target="../slideLayouts/slideLayout120.xml"/><Relationship Id="rId30" Type="http://schemas.openxmlformats.org/officeDocument/2006/relationships/slideLayout" Target="../slideLayouts/slideLayout123.xml"/><Relationship Id="rId35" Type="http://schemas.openxmlformats.org/officeDocument/2006/relationships/image" Target="../media/image7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31.xml"/><Relationship Id="rId10" Type="http://schemas.openxmlformats.org/officeDocument/2006/relationships/image" Target="../media/image26.jpeg"/><Relationship Id="rId4" Type="http://schemas.openxmlformats.org/officeDocument/2006/relationships/slideLayout" Target="../slideLayouts/slideLayout130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26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55.xml"/><Relationship Id="rId34" Type="http://schemas.openxmlformats.org/officeDocument/2006/relationships/theme" Target="../theme/theme8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5" Type="http://schemas.openxmlformats.org/officeDocument/2006/relationships/slideLayout" Target="../slideLayouts/slideLayout159.xml"/><Relationship Id="rId33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54.xml"/><Relationship Id="rId29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24" Type="http://schemas.openxmlformats.org/officeDocument/2006/relationships/slideLayout" Target="../slideLayouts/slideLayout158.xml"/><Relationship Id="rId32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23" Type="http://schemas.openxmlformats.org/officeDocument/2006/relationships/slideLayout" Target="../slideLayouts/slideLayout157.xml"/><Relationship Id="rId28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44.xml"/><Relationship Id="rId19" Type="http://schemas.openxmlformats.org/officeDocument/2006/relationships/slideLayout" Target="../slideLayouts/slideLayout153.xml"/><Relationship Id="rId31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Relationship Id="rId22" Type="http://schemas.openxmlformats.org/officeDocument/2006/relationships/slideLayout" Target="../slideLayouts/slideLayout156.xml"/><Relationship Id="rId27" Type="http://schemas.openxmlformats.org/officeDocument/2006/relationships/slideLayout" Target="../slideLayouts/slideLayout161.xml"/><Relationship Id="rId30" Type="http://schemas.openxmlformats.org/officeDocument/2006/relationships/slideLayout" Target="../slideLayouts/slideLayout164.xml"/><Relationship Id="rId35" Type="http://schemas.openxmlformats.org/officeDocument/2006/relationships/image" Target="../media/image7.jpeg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7" r:id="rId3"/>
    <p:sldLayoutId id="2147483894" r:id="rId4"/>
    <p:sldLayoutId id="2147483848" r:id="rId5"/>
    <p:sldLayoutId id="2147483849" r:id="rId6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pitchFamily="-112" charset="-128"/>
          <a:cs typeface="Geneva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Geneva" pitchFamily="-112" charset="-128"/>
          <a:cs typeface="Geneva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Geneva" pitchFamily="-112" charset="-128"/>
          <a:cs typeface="Geneva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3"/>
          <p:cNvSpPr txBox="1">
            <a:spLocks/>
          </p:cNvSpPr>
          <p:nvPr userDrawn="1"/>
        </p:nvSpPr>
        <p:spPr>
          <a:xfrm>
            <a:off x="2255574" y="6453337"/>
            <a:ext cx="7680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WG </a:t>
            </a:r>
            <a:r>
              <a:rPr lang="de-DE" sz="11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Anant</a:t>
            </a:r>
            <a:r>
              <a:rPr lang="de-DE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Patel: „Fermentation </a:t>
            </a:r>
            <a:r>
              <a:rPr lang="de-DE" sz="11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and</a:t>
            </a:r>
            <a:r>
              <a:rPr lang="de-DE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de-DE" sz="11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formulation</a:t>
            </a:r>
            <a:r>
              <a:rPr lang="de-DE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de-DE" sz="11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of</a:t>
            </a:r>
            <a:r>
              <a:rPr lang="de-DE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de-DE" sz="11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biologicals</a:t>
            </a:r>
            <a:r>
              <a:rPr lang="de-DE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de-DE" sz="11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and</a:t>
            </a:r>
            <a:r>
              <a:rPr lang="de-DE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de-DE" sz="11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chemicals</a:t>
            </a:r>
            <a:r>
              <a:rPr lang="de-DE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“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COST FA1405 Workshop 29-30. September 2016</a:t>
            </a:r>
          </a:p>
        </p:txBody>
      </p:sp>
      <p:sp>
        <p:nvSpPr>
          <p:cNvPr id="12" name="Rechteck 11"/>
          <p:cNvSpPr/>
          <p:nvPr userDrawn="1"/>
        </p:nvSpPr>
        <p:spPr>
          <a:xfrm>
            <a:off x="0" y="652930"/>
            <a:ext cx="12192000" cy="5824070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Grafik 12" descr="fhbi_logo_kompakt_sw.jpg"/>
          <p:cNvPicPr>
            <a:picLocks noChangeAspect="1"/>
          </p:cNvPicPr>
          <p:nvPr userDrawn="1"/>
        </p:nvPicPr>
        <p:blipFill>
          <a:blip r:embed="rId41"/>
          <a:srcRect l="9612" t="16631" r="10165"/>
          <a:stretch>
            <a:fillRect/>
          </a:stretch>
        </p:blipFill>
        <p:spPr>
          <a:xfrm>
            <a:off x="10564801" y="44530"/>
            <a:ext cx="1303177" cy="6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63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  <p:sldLayoutId id="2147484115" r:id="rId13"/>
    <p:sldLayoutId id="2147484116" r:id="rId14"/>
    <p:sldLayoutId id="2147484117" r:id="rId15"/>
    <p:sldLayoutId id="2147484118" r:id="rId16"/>
    <p:sldLayoutId id="2147484119" r:id="rId17"/>
    <p:sldLayoutId id="2147484120" r:id="rId18"/>
    <p:sldLayoutId id="2147484121" r:id="rId19"/>
    <p:sldLayoutId id="2147484122" r:id="rId20"/>
    <p:sldLayoutId id="2147484123" r:id="rId21"/>
    <p:sldLayoutId id="2147484124" r:id="rId22"/>
    <p:sldLayoutId id="2147484125" r:id="rId23"/>
    <p:sldLayoutId id="2147484126" r:id="rId24"/>
    <p:sldLayoutId id="2147484127" r:id="rId25"/>
    <p:sldLayoutId id="2147484128" r:id="rId26"/>
    <p:sldLayoutId id="2147484129" r:id="rId27"/>
    <p:sldLayoutId id="2147484130" r:id="rId28"/>
    <p:sldLayoutId id="2147484131" r:id="rId29"/>
    <p:sldLayoutId id="2147484132" r:id="rId30"/>
    <p:sldLayoutId id="2147484133" r:id="rId31"/>
    <p:sldLayoutId id="2147484134" r:id="rId32"/>
    <p:sldLayoutId id="2147484135" r:id="rId33"/>
    <p:sldLayoutId id="2147484136" r:id="rId34"/>
    <p:sldLayoutId id="2147484137" r:id="rId35"/>
    <p:sldLayoutId id="2147484138" r:id="rId36"/>
    <p:sldLayoutId id="2147484139" r:id="rId37"/>
    <p:sldLayoutId id="2147484140" r:id="rId38"/>
    <p:sldLayoutId id="2147484141" r:id="rId39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pitchFamily="-112" charset="-128"/>
          <a:cs typeface="Geneva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Geneva" pitchFamily="-112" charset="-128"/>
          <a:cs typeface="Geneva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Geneva" pitchFamily="-112" charset="-128"/>
          <a:cs typeface="Geneva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3"/>
          <p:cNvSpPr txBox="1">
            <a:spLocks/>
          </p:cNvSpPr>
          <p:nvPr userDrawn="1"/>
        </p:nvSpPr>
        <p:spPr>
          <a:xfrm>
            <a:off x="335201" y="6492876"/>
            <a:ext cx="11532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Rechteck 11"/>
          <p:cNvSpPr/>
          <p:nvPr userDrawn="1"/>
        </p:nvSpPr>
        <p:spPr>
          <a:xfrm>
            <a:off x="0" y="652930"/>
            <a:ext cx="12192000" cy="5824070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Grafik 12" descr="fhbi_logo_kompakt_sw.jpg"/>
          <p:cNvPicPr>
            <a:picLocks noChangeAspect="1"/>
          </p:cNvPicPr>
          <p:nvPr userDrawn="1"/>
        </p:nvPicPr>
        <p:blipFill>
          <a:blip r:embed="rId41"/>
          <a:srcRect l="9612" t="16631" r="10165"/>
          <a:stretch>
            <a:fillRect/>
          </a:stretch>
        </p:blipFill>
        <p:spPr>
          <a:xfrm>
            <a:off x="11126624" y="44530"/>
            <a:ext cx="989182" cy="608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  <p:sldLayoutId id="2147483915" r:id="rId16"/>
    <p:sldLayoutId id="2147483916" r:id="rId17"/>
    <p:sldLayoutId id="2147483917" r:id="rId18"/>
    <p:sldLayoutId id="2147483918" r:id="rId19"/>
    <p:sldLayoutId id="2147483919" r:id="rId20"/>
    <p:sldLayoutId id="2147483920" r:id="rId21"/>
    <p:sldLayoutId id="2147483921" r:id="rId22"/>
    <p:sldLayoutId id="2147483922" r:id="rId23"/>
    <p:sldLayoutId id="2147483923" r:id="rId24"/>
    <p:sldLayoutId id="2147483924" r:id="rId25"/>
    <p:sldLayoutId id="2147483925" r:id="rId26"/>
    <p:sldLayoutId id="2147483926" r:id="rId27"/>
    <p:sldLayoutId id="2147483927" r:id="rId28"/>
    <p:sldLayoutId id="2147483928" r:id="rId29"/>
    <p:sldLayoutId id="2147483929" r:id="rId30"/>
    <p:sldLayoutId id="2147483938" r:id="rId31"/>
    <p:sldLayoutId id="2147483939" r:id="rId32"/>
    <p:sldLayoutId id="2147483940" r:id="rId33"/>
    <p:sldLayoutId id="2147483941" r:id="rId34"/>
    <p:sldLayoutId id="2147483942" r:id="rId35"/>
    <p:sldLayoutId id="2147483943" r:id="rId36"/>
    <p:sldLayoutId id="2147484145" r:id="rId37"/>
    <p:sldLayoutId id="2147484146" r:id="rId38"/>
    <p:sldLayoutId id="2147484147" r:id="rId39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pitchFamily="-112" charset="-128"/>
          <a:cs typeface="Geneva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Geneva" pitchFamily="-112" charset="-128"/>
          <a:cs typeface="Geneva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Geneva" pitchFamily="-112" charset="-128"/>
          <a:cs typeface="Geneva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652930"/>
            <a:ext cx="12192000" cy="5824070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63683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3" r:id="rId2"/>
    <p:sldLayoutId id="2147483934" r:id="rId3"/>
    <p:sldLayoutId id="2147483935" r:id="rId4"/>
    <p:sldLayoutId id="2147483936" r:id="rId5"/>
    <p:sldLayoutId id="2147483937" r:id="rId6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2"/>
          <p:cNvSpPr txBox="1">
            <a:spLocks/>
          </p:cNvSpPr>
          <p:nvPr userDrawn="1"/>
        </p:nvSpPr>
        <p:spPr>
          <a:xfrm>
            <a:off x="609600" y="6453337"/>
            <a:ext cx="1645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4915EE3-35D9-4A83-ADDC-AE6DF56839F3}" type="datetime1">
              <a:rPr lang="de-DE" sz="1200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04.08.2022</a:t>
            </a:fld>
            <a:endParaRPr lang="de-DE" sz="120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ußzeilenplatzhalter 3"/>
          <p:cNvSpPr txBox="1">
            <a:spLocks/>
          </p:cNvSpPr>
          <p:nvPr userDrawn="1"/>
        </p:nvSpPr>
        <p:spPr>
          <a:xfrm>
            <a:off x="2255574" y="6453337"/>
            <a:ext cx="7680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Autor: „Vortragstitel“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Name der Tagung, Ort, Jahr</a:t>
            </a:r>
          </a:p>
        </p:txBody>
      </p:sp>
      <p:sp>
        <p:nvSpPr>
          <p:cNvPr id="11" name="Foliennummernplatzhalter 4"/>
          <p:cNvSpPr txBox="1">
            <a:spLocks/>
          </p:cNvSpPr>
          <p:nvPr userDrawn="1"/>
        </p:nvSpPr>
        <p:spPr>
          <a:xfrm>
            <a:off x="9936427" y="6453337"/>
            <a:ext cx="1645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804288F-FB37-466D-A350-ED1685D85573}" type="slidenum">
              <a:rPr lang="de-DE" sz="1200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Rechteck 11"/>
          <p:cNvSpPr/>
          <p:nvPr userDrawn="1"/>
        </p:nvSpPr>
        <p:spPr>
          <a:xfrm>
            <a:off x="0" y="652930"/>
            <a:ext cx="12192000" cy="5824070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Grafik 12" descr="fhbi_logo_kompakt_sw.jpg"/>
          <p:cNvPicPr>
            <a:picLocks noChangeAspect="1"/>
          </p:cNvPicPr>
          <p:nvPr userDrawn="1"/>
        </p:nvPicPr>
        <p:blipFill>
          <a:blip r:embed="rId38"/>
          <a:srcRect l="9612" t="16631" r="10165"/>
          <a:stretch>
            <a:fillRect/>
          </a:stretch>
        </p:blipFill>
        <p:spPr>
          <a:xfrm>
            <a:off x="10564801" y="44530"/>
            <a:ext cx="1303177" cy="6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5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  <p:sldLayoutId id="2147483960" r:id="rId14"/>
    <p:sldLayoutId id="2147483961" r:id="rId15"/>
    <p:sldLayoutId id="2147483962" r:id="rId16"/>
    <p:sldLayoutId id="2147483963" r:id="rId17"/>
    <p:sldLayoutId id="2147483964" r:id="rId18"/>
    <p:sldLayoutId id="2147483965" r:id="rId19"/>
    <p:sldLayoutId id="2147483966" r:id="rId20"/>
    <p:sldLayoutId id="2147483967" r:id="rId21"/>
    <p:sldLayoutId id="2147483968" r:id="rId22"/>
    <p:sldLayoutId id="2147483969" r:id="rId23"/>
    <p:sldLayoutId id="2147483970" r:id="rId24"/>
    <p:sldLayoutId id="2147483971" r:id="rId25"/>
    <p:sldLayoutId id="2147483972" r:id="rId26"/>
    <p:sldLayoutId id="2147483973" r:id="rId27"/>
    <p:sldLayoutId id="2147483974" r:id="rId28"/>
    <p:sldLayoutId id="2147483975" r:id="rId29"/>
    <p:sldLayoutId id="2147483976" r:id="rId30"/>
    <p:sldLayoutId id="2147483977" r:id="rId31"/>
    <p:sldLayoutId id="2147483978" r:id="rId32"/>
    <p:sldLayoutId id="2147483979" r:id="rId33"/>
    <p:sldLayoutId id="2147483980" r:id="rId34"/>
    <p:sldLayoutId id="2147483981" r:id="rId35"/>
    <p:sldLayoutId id="2147483982" r:id="rId36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pitchFamily="-112" charset="-128"/>
          <a:cs typeface="Geneva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Geneva" pitchFamily="-112" charset="-128"/>
          <a:cs typeface="Geneva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Geneva" pitchFamily="-112" charset="-128"/>
          <a:cs typeface="Geneva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04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pitchFamily="-112" charset="-128"/>
          <a:cs typeface="Geneva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Geneva" pitchFamily="-112" charset="-128"/>
          <a:cs typeface="Geneva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Geneva" pitchFamily="-112" charset="-128"/>
          <a:cs typeface="Geneva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3"/>
          <p:cNvSpPr txBox="1">
            <a:spLocks/>
          </p:cNvSpPr>
          <p:nvPr userDrawn="1"/>
        </p:nvSpPr>
        <p:spPr>
          <a:xfrm>
            <a:off x="143934" y="6461126"/>
            <a:ext cx="11425767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Anant Patel 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“Development of CO2-releasing formulations for the control of soil-borne insect pests”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50th Annual Meeting of the Society for Invertebrate Pathology, August 13-118</a:t>
            </a:r>
            <a:r>
              <a:rPr lang="en-US" sz="1100" baseline="30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th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, 2017, San Diego</a:t>
            </a:r>
          </a:p>
        </p:txBody>
      </p:sp>
      <p:sp>
        <p:nvSpPr>
          <p:cNvPr id="11" name="Foliennummernplatzhalter 4"/>
          <p:cNvSpPr txBox="1">
            <a:spLocks/>
          </p:cNvSpPr>
          <p:nvPr userDrawn="1"/>
        </p:nvSpPr>
        <p:spPr>
          <a:xfrm>
            <a:off x="10498667" y="6376989"/>
            <a:ext cx="1646767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D644702-9FDC-4F8E-A6C5-AA00251720C1}" type="slidenum">
              <a:rPr lang="de-DE" sz="1200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Rechteck 11"/>
          <p:cNvSpPr/>
          <p:nvPr userDrawn="1"/>
        </p:nvSpPr>
        <p:spPr>
          <a:xfrm>
            <a:off x="0" y="652463"/>
            <a:ext cx="12192000" cy="5729287"/>
          </a:xfrm>
          <a:prstGeom prst="rect">
            <a:avLst/>
          </a:prstGeom>
          <a:solidFill>
            <a:srgbClr val="E2E2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29" name="Grafik 12" descr="fhbi_logo_kompakt_sw.jpg"/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t="16631" r="10165"/>
          <a:stretch>
            <a:fillRect/>
          </a:stretch>
        </p:blipFill>
        <p:spPr bwMode="auto">
          <a:xfrm>
            <a:off x="10564284" y="44451"/>
            <a:ext cx="1303867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31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007" r:id="rId15"/>
    <p:sldLayoutId id="2147484008" r:id="rId16"/>
    <p:sldLayoutId id="2147484009" r:id="rId17"/>
    <p:sldLayoutId id="2147484010" r:id="rId18"/>
    <p:sldLayoutId id="2147484011" r:id="rId19"/>
    <p:sldLayoutId id="2147484012" r:id="rId20"/>
    <p:sldLayoutId id="2147484013" r:id="rId21"/>
    <p:sldLayoutId id="2147484014" r:id="rId22"/>
    <p:sldLayoutId id="2147484015" r:id="rId23"/>
    <p:sldLayoutId id="2147484016" r:id="rId24"/>
    <p:sldLayoutId id="2147484017" r:id="rId25"/>
    <p:sldLayoutId id="2147484018" r:id="rId26"/>
    <p:sldLayoutId id="2147484019" r:id="rId27"/>
    <p:sldLayoutId id="2147484020" r:id="rId28"/>
    <p:sldLayoutId id="2147484021" r:id="rId29"/>
    <p:sldLayoutId id="2147484022" r:id="rId30"/>
    <p:sldLayoutId id="2147484024" r:id="rId31"/>
    <p:sldLayoutId id="2147484025" r:id="rId32"/>
    <p:sldLayoutId id="2147484026" r:id="rId33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pitchFamily="-112" charset="-128"/>
          <a:cs typeface="Geneva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Geneva" pitchFamily="-112" charset="-128"/>
          <a:cs typeface="Geneva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Geneva" pitchFamily="-112" charset="-128"/>
          <a:cs typeface="Geneva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Geneva" pitchFamily="-112" charset="-128"/>
          <a:cs typeface="Geneva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Geneva" pitchFamily="-112" charset="-128"/>
          <a:cs typeface="Geneva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Geneva" pitchFamily="-112" charset="-128"/>
          <a:cs typeface="Geneva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Geneva" pitchFamily="-112" charset="-128"/>
          <a:cs typeface="Geneva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63"/>
            <a:ext cx="12192000" cy="1008244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1" y="-8950"/>
            <a:ext cx="8880545" cy="1089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385455"/>
            <a:ext cx="10515600" cy="4791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de-DE">
                <a:solidFill>
                  <a:prstClr val="black">
                    <a:tint val="75000"/>
                  </a:prstClr>
                </a:solidFill>
                <a:ea typeface="+mn-ea"/>
              </a:rPr>
              <a:t>27.02.2015</a:t>
            </a:r>
            <a:endParaRPr lang="de-DE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de-DE">
                <a:solidFill>
                  <a:prstClr val="black">
                    <a:tint val="75000"/>
                  </a:prstClr>
                </a:solidFill>
                <a:ea typeface="+mn-ea"/>
              </a:rPr>
              <a:t>Towards the entrapment of microalgae for biological hydrogen production</a:t>
            </a:r>
            <a:endParaRPr lang="de-DE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94893189-F772-4E42-A8D7-40C8F7FA2399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226" y="75083"/>
            <a:ext cx="2149775" cy="901559"/>
          </a:xfrm>
          <a:prstGeom prst="rect">
            <a:avLst/>
          </a:prstGeom>
        </p:spPr>
      </p:pic>
      <p:cxnSp>
        <p:nvCxnSpPr>
          <p:cNvPr id="9" name="Gerader Verbinder 8"/>
          <p:cNvCxnSpPr/>
          <p:nvPr/>
        </p:nvCxnSpPr>
        <p:spPr>
          <a:xfrm>
            <a:off x="0" y="6276123"/>
            <a:ext cx="12192000" cy="13855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>
            <a:off x="-18480" y="1011387"/>
            <a:ext cx="12192000" cy="1385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48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e-DE" sz="3600" kern="1200" dirty="0" smtClean="0">
          <a:solidFill>
            <a:srgbClr val="07437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92BE1A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2BE1A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2BE1A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2BE1A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2BE1A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3"/>
          <p:cNvSpPr txBox="1">
            <a:spLocks/>
          </p:cNvSpPr>
          <p:nvPr userDrawn="1"/>
        </p:nvSpPr>
        <p:spPr>
          <a:xfrm>
            <a:off x="143934" y="6461126"/>
            <a:ext cx="11425767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Anant Patel 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“Beads for synergistic</a:t>
            </a:r>
            <a:r>
              <a:rPr lang="en-US" sz="1100" baseline="0" dirty="0">
                <a:solidFill>
                  <a:prstClr val="black">
                    <a:lumMod val="50000"/>
                    <a:lumOff val="50000"/>
                  </a:prstClr>
                </a:solidFill>
              </a:rPr>
              <a:t> co-formulation in biological pest control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KompaTech</a:t>
            </a:r>
            <a:r>
              <a:rPr lang="en-US" sz="1100" baseline="0" dirty="0">
                <a:solidFill>
                  <a:prstClr val="black">
                    <a:lumMod val="50000"/>
                    <a:lumOff val="50000"/>
                  </a:prstClr>
                </a:solidFill>
              </a:rPr>
              <a:t>-Workshop II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</a:rPr>
              <a:t>, 21.-22.6.2017; </a:t>
            </a:r>
            <a:r>
              <a:rPr lang="en-US" sz="11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Neudietendorf</a:t>
            </a:r>
            <a:endParaRPr lang="en-US" sz="11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Foliennummernplatzhalter 4"/>
          <p:cNvSpPr txBox="1">
            <a:spLocks/>
          </p:cNvSpPr>
          <p:nvPr userDrawn="1"/>
        </p:nvSpPr>
        <p:spPr>
          <a:xfrm>
            <a:off x="10498667" y="6376989"/>
            <a:ext cx="1646767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D644702-9FDC-4F8E-A6C5-AA00251720C1}" type="slidenum">
              <a:rPr lang="de-DE" sz="1200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Rechteck 11"/>
          <p:cNvSpPr/>
          <p:nvPr userDrawn="1"/>
        </p:nvSpPr>
        <p:spPr>
          <a:xfrm>
            <a:off x="0" y="652463"/>
            <a:ext cx="12192000" cy="5729287"/>
          </a:xfrm>
          <a:prstGeom prst="rect">
            <a:avLst/>
          </a:prstGeom>
          <a:solidFill>
            <a:srgbClr val="E2E2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29" name="Grafik 12" descr="fhbi_logo_kompakt_sw.jpg"/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t="16631" r="10165"/>
          <a:stretch>
            <a:fillRect/>
          </a:stretch>
        </p:blipFill>
        <p:spPr bwMode="auto">
          <a:xfrm>
            <a:off x="10564284" y="44451"/>
            <a:ext cx="1303867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43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  <p:sldLayoutId id="2147484051" r:id="rId13"/>
    <p:sldLayoutId id="2147484052" r:id="rId14"/>
    <p:sldLayoutId id="2147484053" r:id="rId15"/>
    <p:sldLayoutId id="2147484054" r:id="rId16"/>
    <p:sldLayoutId id="2147484055" r:id="rId17"/>
    <p:sldLayoutId id="2147484056" r:id="rId18"/>
    <p:sldLayoutId id="2147484057" r:id="rId19"/>
    <p:sldLayoutId id="2147484058" r:id="rId20"/>
    <p:sldLayoutId id="2147484059" r:id="rId21"/>
    <p:sldLayoutId id="2147484060" r:id="rId22"/>
    <p:sldLayoutId id="2147484061" r:id="rId23"/>
    <p:sldLayoutId id="2147484062" r:id="rId24"/>
    <p:sldLayoutId id="2147484063" r:id="rId25"/>
    <p:sldLayoutId id="2147484064" r:id="rId26"/>
    <p:sldLayoutId id="2147484065" r:id="rId27"/>
    <p:sldLayoutId id="2147484066" r:id="rId28"/>
    <p:sldLayoutId id="2147484067" r:id="rId29"/>
    <p:sldLayoutId id="2147484068" r:id="rId30"/>
    <p:sldLayoutId id="2147484069" r:id="rId31"/>
    <p:sldLayoutId id="2147484070" r:id="rId32"/>
    <p:sldLayoutId id="2147484072" r:id="rId33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pitchFamily="-112" charset="-128"/>
          <a:cs typeface="Geneva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Geneva" pitchFamily="-112" charset="-128"/>
          <a:cs typeface="Geneva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Geneva" pitchFamily="-112" charset="-128"/>
          <a:cs typeface="Geneva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Geneva" pitchFamily="-112" charset="-128"/>
          <a:cs typeface="Geneva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Geneva" pitchFamily="-112" charset="-128"/>
          <a:cs typeface="Geneva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Geneva" pitchFamily="-112" charset="-128"/>
          <a:cs typeface="Geneva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Geneva" pitchFamily="-112" charset="-128"/>
          <a:cs typeface="Geneva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91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pitchFamily="-112" charset="-128"/>
          <a:cs typeface="Geneva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pitchFamily="-112" charset="-128"/>
          <a:cs typeface="Geneva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Geneva" pitchFamily="-112" charset="-128"/>
          <a:cs typeface="Geneva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Geneva" pitchFamily="-112" charset="-128"/>
          <a:cs typeface="Geneva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7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0.png"/><Relationship Id="rId11" Type="http://schemas.openxmlformats.org/officeDocument/2006/relationships/image" Target="../media/image64.png"/><Relationship Id="rId5" Type="http://schemas.openxmlformats.org/officeDocument/2006/relationships/image" Target="../media/image60.png"/><Relationship Id="rId10" Type="http://schemas.openxmlformats.org/officeDocument/2006/relationships/image" Target="../media/image63.png"/><Relationship Id="rId4" Type="http://schemas.openxmlformats.org/officeDocument/2006/relationships/image" Target="../media/image39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8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358311" y="1797627"/>
            <a:ext cx="9144000" cy="33562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58311" y="2155050"/>
            <a:ext cx="9309689" cy="160098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Single cell coating of fungal blastospores – </a:t>
            </a:r>
            <a:b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promising approach to increase desiccation tolerance</a:t>
            </a:r>
            <a:endParaRPr lang="de-DE" sz="5400" b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27819" y="4516858"/>
            <a:ext cx="2804984" cy="722870"/>
          </a:xfrm>
        </p:spPr>
        <p:txBody>
          <a:bodyPr>
            <a:noAutofit/>
          </a:bodyPr>
          <a:lstStyle/>
          <a:p>
            <a:pPr algn="l"/>
            <a:r>
              <a:rPr lang="de-DE" sz="3000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663677" y="3546201"/>
            <a:ext cx="8569190" cy="1693528"/>
          </a:xfrm>
          <a:prstGeom prst="rect">
            <a:avLst/>
          </a:prstGeom>
          <a:ln>
            <a:noFill/>
          </a:ln>
        </p:spPr>
        <p:txBody>
          <a:bodyPr anchor="t" anchorCtr="0"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Geneva" pitchFamily="-112" charset="-128"/>
                <a:cs typeface="Geneva" pitchFamily="-112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9pPr>
          </a:lstStyle>
          <a:p>
            <a:r>
              <a:rPr lang="de-DE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de-DE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Robin Dietsch</a:t>
            </a:r>
          </a:p>
          <a:p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Desirée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Jakobs-</a:t>
            </a: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Schönwandt</a:t>
            </a:r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Alexander Grünberger</a:t>
            </a:r>
            <a:b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Anant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Patel</a:t>
            </a:r>
          </a:p>
          <a:p>
            <a:r>
              <a:rPr lang="de-DE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de-DE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de-DE" sz="5400" b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113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11724570" y="6482221"/>
            <a:ext cx="46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8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2325465" y="6103998"/>
            <a:ext cx="1372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Uncoated</a:t>
            </a:r>
            <a:endParaRPr lang="de-DE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8425689" y="6103998"/>
            <a:ext cx="1208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Coated</a:t>
            </a:r>
            <a:endParaRPr lang="de-DE" b="1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94244A0-E702-421A-B037-556CA157877F}"/>
              </a:ext>
            </a:extLst>
          </p:cNvPr>
          <p:cNvSpPr txBox="1">
            <a:spLocks/>
          </p:cNvSpPr>
          <p:nvPr/>
        </p:nvSpPr>
        <p:spPr>
          <a:xfrm>
            <a:off x="-1" y="75563"/>
            <a:ext cx="12192001" cy="56666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pitchFamily="-112" charset="-128"/>
                <a:cs typeface="Geneva" pitchFamily="-112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9pPr>
          </a:lstStyle>
          <a:p>
            <a:pPr algn="l"/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REM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1" y="704850"/>
            <a:ext cx="5862913" cy="539914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04849"/>
            <a:ext cx="5867400" cy="5403279"/>
          </a:xfrm>
          <a:prstGeom prst="rect">
            <a:avLst/>
          </a:prstGeom>
        </p:spPr>
      </p:pic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16816C22-0E6C-418F-8EFD-2E4B4D288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2192000" cy="365125"/>
          </a:xfrm>
        </p:spPr>
        <p:txBody>
          <a:bodyPr/>
          <a:lstStyle/>
          <a:p>
            <a:r>
              <a:rPr lang="nb-NO" sz="900" dirty="0">
                <a:cs typeface="Arial" panose="020B0604020202020204" pitchFamily="34" charset="0"/>
              </a:rPr>
              <a:t>[1] </a:t>
            </a:r>
            <a:r>
              <a:rPr lang="fr-FR" sz="900" dirty="0">
                <a:cs typeface="Arial" panose="020B0604020202020204" pitchFamily="34" charset="0"/>
              </a:rPr>
              <a:t>(</a:t>
            </a:r>
            <a:r>
              <a:rPr lang="fr-FR" sz="900" dirty="0" err="1">
                <a:cs typeface="Arial" panose="020B0604020202020204" pitchFamily="34" charset="0"/>
              </a:rPr>
              <a:t>Leland</a:t>
            </a:r>
            <a:r>
              <a:rPr lang="fr-FR" sz="900" dirty="0">
                <a:cs typeface="Arial" panose="020B0604020202020204" pitchFamily="34" charset="0"/>
              </a:rPr>
              <a:t> et al., 2005) 	</a:t>
            </a:r>
            <a:r>
              <a:rPr lang="nb-NO" sz="900" dirty="0">
                <a:cs typeface="Arial" panose="020B0604020202020204" pitchFamily="34" charset="0"/>
              </a:rPr>
              <a:t>	</a:t>
            </a:r>
            <a:r>
              <a:rPr lang="de-DE" sz="900" dirty="0"/>
              <a:t>[3] (</a:t>
            </a:r>
            <a:r>
              <a:rPr lang="de-DE" sz="900" dirty="0" err="1"/>
              <a:t>Iwanicki</a:t>
            </a:r>
            <a:r>
              <a:rPr lang="de-DE" sz="900" dirty="0"/>
              <a:t> et al., 2020)		[5] </a:t>
            </a:r>
            <a:r>
              <a:rPr lang="nb-NO" sz="900" dirty="0">
                <a:cs typeface="Arial" panose="020B0604020202020204" pitchFamily="34" charset="0"/>
              </a:rPr>
              <a:t>(Jackson et al., 2006) 			[7] (Potts, Slaughter et al. 2005)		[9] </a:t>
            </a:r>
            <a:r>
              <a:rPr lang="fr-FR" sz="900" dirty="0">
                <a:cs typeface="Arial" panose="020B0604020202020204" pitchFamily="34" charset="0"/>
              </a:rPr>
              <a:t>(</a:t>
            </a:r>
            <a:r>
              <a:rPr lang="fr-FR" sz="900" dirty="0" err="1">
                <a:cs typeface="Arial" panose="020B0604020202020204" pitchFamily="34" charset="0"/>
              </a:rPr>
              <a:t>Scheve</a:t>
            </a:r>
            <a:r>
              <a:rPr lang="fr-FR" sz="900" dirty="0">
                <a:cs typeface="Arial" panose="020B0604020202020204" pitchFamily="34" charset="0"/>
              </a:rPr>
              <a:t>, Gonzales et al. 2013)</a:t>
            </a:r>
            <a:endParaRPr lang="nb-NO" sz="900" dirty="0">
              <a:cs typeface="Arial" panose="020B0604020202020204" pitchFamily="34" charset="0"/>
            </a:endParaRPr>
          </a:p>
          <a:p>
            <a:r>
              <a:rPr lang="nb-NO" sz="900" dirty="0">
                <a:cs typeface="Arial" panose="020B0604020202020204" pitchFamily="34" charset="0"/>
              </a:rPr>
              <a:t>[2] (Jaronski, 2013)		[4] </a:t>
            </a:r>
            <a:r>
              <a:rPr lang="de-DE" sz="900" dirty="0"/>
              <a:t>(Holder et al., 2007) 		[6] (</a:t>
            </a:r>
            <a:r>
              <a:rPr lang="de-DE" sz="900" dirty="0" err="1"/>
              <a:t>Lebre</a:t>
            </a:r>
            <a:r>
              <a:rPr lang="de-DE" sz="900" dirty="0"/>
              <a:t>, De </a:t>
            </a:r>
            <a:r>
              <a:rPr lang="de-DE" sz="900" dirty="0" err="1"/>
              <a:t>Maayer</a:t>
            </a:r>
            <a:r>
              <a:rPr lang="de-DE" sz="900" dirty="0"/>
              <a:t> et al. 2017)		[8] </a:t>
            </a:r>
            <a:r>
              <a:rPr lang="fr-FR" sz="900" dirty="0"/>
              <a:t>(</a:t>
            </a:r>
            <a:r>
              <a:rPr lang="fr-FR" sz="900" dirty="0" err="1"/>
              <a:t>Rangamani</a:t>
            </a:r>
            <a:r>
              <a:rPr lang="fr-FR" sz="900" dirty="0"/>
              <a:t>, </a:t>
            </a:r>
            <a:r>
              <a:rPr lang="fr-FR" sz="900" dirty="0" err="1"/>
              <a:t>Katira</a:t>
            </a:r>
            <a:r>
              <a:rPr lang="fr-FR" sz="900" dirty="0"/>
              <a:t> et al. 2014)</a:t>
            </a:r>
            <a:r>
              <a:rPr lang="de-DE" sz="900" dirty="0"/>
              <a:t>		[10] (</a:t>
            </a:r>
            <a:r>
              <a:rPr lang="de-DE" sz="900" dirty="0" err="1"/>
              <a:t>Milkova</a:t>
            </a:r>
            <a:r>
              <a:rPr lang="de-DE" sz="900" dirty="0"/>
              <a:t>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Radeva</a:t>
            </a:r>
            <a:r>
              <a:rPr lang="de-DE" sz="900" dirty="0"/>
              <a:t> 2007)</a:t>
            </a:r>
            <a:endParaRPr lang="de-DE" sz="9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77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 txBox="1">
            <a:spLocks/>
          </p:cNvSpPr>
          <p:nvPr/>
        </p:nvSpPr>
        <p:spPr>
          <a:xfrm>
            <a:off x="11933" y="72454"/>
            <a:ext cx="10471979" cy="576081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pitchFamily="-112" charset="-128"/>
                <a:cs typeface="Geneva" pitchFamily="-112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9pPr>
          </a:lstStyle>
          <a:p>
            <a:pPr algn="l"/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Next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steps</a:t>
            </a:r>
            <a:endParaRPr lang="de-DE" sz="3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5326F8E4-7571-4A6B-81AC-F8075D4B2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20" y="716973"/>
            <a:ext cx="12140680" cy="5815059"/>
          </a:xfrm>
        </p:spPr>
        <p:txBody>
          <a:bodyPr/>
          <a:lstStyle/>
          <a:p>
            <a:pPr marL="0" indent="0">
              <a:buNone/>
              <a:tabLst>
                <a:tab pos="179388" algn="l"/>
              </a:tabLst>
            </a:pPr>
            <a:r>
              <a:rPr lang="de-DE" sz="1800" b="1" dirty="0"/>
              <a:t>Investigation </a:t>
            </a:r>
            <a:r>
              <a:rPr lang="de-DE" sz="1800" b="1" dirty="0" err="1"/>
              <a:t>of</a:t>
            </a:r>
            <a:r>
              <a:rPr lang="de-DE" sz="1800" b="1" dirty="0"/>
              <a:t> de- and </a:t>
            </a:r>
            <a:r>
              <a:rPr lang="de-DE" sz="1800" b="1" dirty="0" err="1"/>
              <a:t>rehydration</a:t>
            </a:r>
            <a:r>
              <a:rPr lang="de-DE" sz="1800" b="1" dirty="0"/>
              <a:t> </a:t>
            </a:r>
            <a:r>
              <a:rPr lang="de-DE" sz="1800" b="1" dirty="0" err="1"/>
              <a:t>kinetics</a:t>
            </a:r>
            <a:r>
              <a:rPr lang="de-DE" sz="1800" b="1" dirty="0"/>
              <a:t> via </a:t>
            </a:r>
            <a:r>
              <a:rPr lang="de-DE" sz="1800" b="1" dirty="0" err="1"/>
              <a:t>Mass</a:t>
            </a:r>
            <a:r>
              <a:rPr lang="de-DE" sz="1800" b="1" dirty="0"/>
              <a:t> Density </a:t>
            </a:r>
            <a:r>
              <a:rPr lang="de-DE" sz="1800" b="1" dirty="0" err="1"/>
              <a:t>Interferometry</a:t>
            </a:r>
            <a:r>
              <a:rPr lang="de-DE" sz="1800" b="1" dirty="0"/>
              <a:t> (MDI)</a:t>
            </a:r>
          </a:p>
          <a:p>
            <a:pPr marL="0" indent="0">
              <a:buNone/>
              <a:tabLst>
                <a:tab pos="179388" algn="l"/>
              </a:tabLst>
            </a:pPr>
            <a:endParaRPr lang="de-DE" sz="1600" dirty="0"/>
          </a:p>
          <a:p>
            <a:pPr marL="176213" indent="-176213">
              <a:tabLst>
                <a:tab pos="179388" algn="l"/>
              </a:tabLst>
            </a:pPr>
            <a:r>
              <a:rPr lang="de-DE" sz="1600" dirty="0" err="1"/>
              <a:t>processing</a:t>
            </a:r>
            <a:r>
              <a:rPr lang="de-DE" sz="1600" dirty="0"/>
              <a:t> and </a:t>
            </a:r>
            <a:r>
              <a:rPr lang="de-DE" sz="1600" dirty="0" err="1"/>
              <a:t>interpretation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interference</a:t>
            </a:r>
            <a:r>
              <a:rPr lang="de-DE" sz="1600" dirty="0"/>
              <a:t> </a:t>
            </a:r>
            <a:r>
              <a:rPr lang="de-DE" sz="1600" dirty="0" err="1"/>
              <a:t>pattern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sample and </a:t>
            </a:r>
            <a:r>
              <a:rPr lang="de-DE" sz="1600" dirty="0" err="1"/>
              <a:t>reference</a:t>
            </a:r>
            <a:r>
              <a:rPr lang="de-DE" sz="1600" dirty="0"/>
              <a:t> beam</a:t>
            </a:r>
          </a:p>
          <a:p>
            <a:pPr marL="179388" indent="-179388">
              <a:tabLst>
                <a:tab pos="179388" algn="l"/>
              </a:tabLst>
            </a:pPr>
            <a:endParaRPr lang="de-DE" sz="1800" b="1" dirty="0"/>
          </a:p>
          <a:p>
            <a:pPr marL="176213" indent="-176213">
              <a:tabLst>
                <a:tab pos="176213" algn="l"/>
              </a:tabLst>
            </a:pPr>
            <a:r>
              <a:rPr lang="de-DE" sz="1600" dirty="0" err="1"/>
              <a:t>usual</a:t>
            </a:r>
            <a:r>
              <a:rPr lang="de-DE" sz="1600" dirty="0"/>
              <a:t> </a:t>
            </a:r>
            <a:r>
              <a:rPr lang="de-DE" sz="1600" dirty="0" err="1"/>
              <a:t>use</a:t>
            </a:r>
            <a:r>
              <a:rPr lang="de-DE" sz="1600" dirty="0"/>
              <a:t>: </a:t>
            </a:r>
            <a:r>
              <a:rPr lang="de-DE" sz="1600" dirty="0" err="1"/>
              <a:t>calculations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cell</a:t>
            </a:r>
            <a:r>
              <a:rPr lang="de-DE" sz="1600" dirty="0"/>
              <a:t> </a:t>
            </a:r>
            <a:r>
              <a:rPr lang="de-DE" sz="1600" dirty="0" err="1"/>
              <a:t>density</a:t>
            </a:r>
            <a:r>
              <a:rPr lang="de-DE" sz="1600" dirty="0"/>
              <a:t> (dry </a:t>
            </a:r>
            <a:r>
              <a:rPr lang="de-DE" sz="1600" dirty="0" err="1"/>
              <a:t>weight</a:t>
            </a:r>
            <a:r>
              <a:rPr lang="de-DE" sz="1600" dirty="0"/>
              <a:t>), </a:t>
            </a:r>
          </a:p>
          <a:p>
            <a:pPr marL="0" indent="0">
              <a:buNone/>
              <a:tabLst>
                <a:tab pos="176213" algn="l"/>
              </a:tabLst>
            </a:pPr>
            <a:r>
              <a:rPr lang="de-DE" sz="1600" dirty="0"/>
              <a:t>	</a:t>
            </a:r>
            <a:r>
              <a:rPr lang="de-DE" sz="1600" dirty="0">
                <a:highlight>
                  <a:srgbClr val="FFFF00"/>
                </a:highlight>
              </a:rPr>
              <a:t>but also de- and </a:t>
            </a:r>
            <a:r>
              <a:rPr lang="de-DE" sz="1600" dirty="0" err="1">
                <a:highlight>
                  <a:srgbClr val="FFFF00"/>
                </a:highlight>
              </a:rPr>
              <a:t>rehydration</a:t>
            </a:r>
            <a:r>
              <a:rPr lang="de-DE" sz="1600" dirty="0">
                <a:highlight>
                  <a:srgbClr val="FFFF00"/>
                </a:highlight>
              </a:rPr>
              <a:t> </a:t>
            </a:r>
            <a:r>
              <a:rPr lang="de-DE" sz="1600" dirty="0" err="1">
                <a:highlight>
                  <a:srgbClr val="FFFF00"/>
                </a:highlight>
              </a:rPr>
              <a:t>kinetics</a:t>
            </a:r>
            <a:r>
              <a:rPr lang="de-DE" sz="1600" dirty="0">
                <a:highlight>
                  <a:srgbClr val="FFFF00"/>
                </a:highlight>
              </a:rPr>
              <a:t> possible!</a:t>
            </a:r>
          </a:p>
          <a:p>
            <a:pPr marL="0" indent="0">
              <a:buNone/>
              <a:tabLst>
                <a:tab pos="176213" algn="l"/>
              </a:tabLst>
            </a:pPr>
            <a:endParaRPr lang="de-DE" sz="1600" dirty="0">
              <a:highlight>
                <a:srgbClr val="FFFF00"/>
              </a:highlight>
            </a:endParaRPr>
          </a:p>
          <a:p>
            <a:pPr marL="0" indent="0">
              <a:buNone/>
              <a:tabLst>
                <a:tab pos="176213" algn="l"/>
              </a:tabLst>
            </a:pPr>
            <a:endParaRPr lang="de-DE" sz="1600" dirty="0">
              <a:highlight>
                <a:srgbClr val="FFFF00"/>
              </a:highlight>
            </a:endParaRPr>
          </a:p>
          <a:p>
            <a:pPr marL="0" indent="0">
              <a:buNone/>
              <a:tabLst>
                <a:tab pos="176213" algn="l"/>
              </a:tabLst>
            </a:pPr>
            <a:endParaRPr lang="de-DE" sz="1600" dirty="0">
              <a:highlight>
                <a:srgbClr val="FFFF00"/>
              </a:highlight>
            </a:endParaRPr>
          </a:p>
          <a:p>
            <a:pPr marL="0" indent="0">
              <a:buNone/>
              <a:tabLst>
                <a:tab pos="176213" algn="l"/>
              </a:tabLst>
            </a:pPr>
            <a:endParaRPr lang="de-DE" sz="1600" dirty="0">
              <a:highlight>
                <a:srgbClr val="FFFF00"/>
              </a:highlight>
            </a:endParaRPr>
          </a:p>
          <a:p>
            <a:pPr marL="0" indent="0">
              <a:buNone/>
              <a:tabLst>
                <a:tab pos="176213" algn="l"/>
              </a:tabLst>
            </a:pPr>
            <a:endParaRPr lang="de-DE" sz="1600" dirty="0">
              <a:highlight>
                <a:srgbClr val="FFFF00"/>
              </a:highlight>
            </a:endParaRPr>
          </a:p>
          <a:p>
            <a:pPr marL="0" indent="0">
              <a:buNone/>
              <a:tabLst>
                <a:tab pos="176213" algn="l"/>
              </a:tabLst>
            </a:pPr>
            <a:endParaRPr lang="de-DE" sz="1600" dirty="0">
              <a:highlight>
                <a:srgbClr val="FFFF00"/>
              </a:highlight>
            </a:endParaRPr>
          </a:p>
          <a:p>
            <a:pPr marL="0" indent="0">
              <a:buNone/>
              <a:tabLst>
                <a:tab pos="176213" algn="l"/>
              </a:tabLst>
            </a:pPr>
            <a:endParaRPr lang="de-DE" sz="1600" dirty="0">
              <a:highlight>
                <a:srgbClr val="FFFF00"/>
              </a:highlight>
            </a:endParaRPr>
          </a:p>
          <a:p>
            <a:pPr marL="0" indent="0">
              <a:buNone/>
              <a:tabLst>
                <a:tab pos="176213" algn="l"/>
              </a:tabLst>
            </a:pPr>
            <a:endParaRPr lang="de-DE" sz="1600" dirty="0">
              <a:highlight>
                <a:srgbClr val="FFFF00"/>
              </a:highlight>
            </a:endParaRPr>
          </a:p>
          <a:p>
            <a:pPr marL="0" indent="0">
              <a:buNone/>
              <a:tabLst>
                <a:tab pos="176213" algn="l"/>
              </a:tabLst>
            </a:pPr>
            <a:endParaRPr lang="de-DE" sz="1600" dirty="0">
              <a:highlight>
                <a:srgbClr val="FFFF00"/>
              </a:highlight>
            </a:endParaRPr>
          </a:p>
          <a:p>
            <a:pPr marL="0" indent="0">
              <a:buNone/>
              <a:tabLst>
                <a:tab pos="176213" algn="l"/>
              </a:tabLst>
            </a:pPr>
            <a:endParaRPr lang="de-DE" sz="1600" dirty="0">
              <a:highlight>
                <a:srgbClr val="FFFF00"/>
              </a:highlight>
            </a:endParaRPr>
          </a:p>
          <a:p>
            <a:pPr marL="0" indent="0">
              <a:buNone/>
              <a:tabLst>
                <a:tab pos="176213" algn="l"/>
              </a:tabLst>
            </a:pPr>
            <a:endParaRPr lang="de-DE" sz="1600" dirty="0">
              <a:highlight>
                <a:srgbClr val="FFFF00"/>
              </a:highlight>
            </a:endParaRPr>
          </a:p>
          <a:p>
            <a:pPr marL="182563" indent="-182563">
              <a:tabLst>
                <a:tab pos="176213" algn="l"/>
              </a:tabLst>
            </a:pPr>
            <a:r>
              <a:rPr lang="de-DE" sz="1600" dirty="0" err="1">
                <a:solidFill>
                  <a:prstClr val="black"/>
                </a:solidFill>
              </a:rPr>
              <a:t>storage</a:t>
            </a:r>
            <a:r>
              <a:rPr lang="de-DE" sz="1600" dirty="0">
                <a:solidFill>
                  <a:prstClr val="black"/>
                </a:solidFill>
              </a:rPr>
              <a:t> </a:t>
            </a:r>
            <a:r>
              <a:rPr lang="de-DE" sz="1600" dirty="0" err="1">
                <a:solidFill>
                  <a:prstClr val="black"/>
                </a:solidFill>
              </a:rPr>
              <a:t>studies</a:t>
            </a:r>
            <a:endParaRPr lang="de-DE" sz="1600" dirty="0">
              <a:highlight>
                <a:srgbClr val="FFFF00"/>
              </a:highlight>
            </a:endParaRPr>
          </a:p>
          <a:p>
            <a:pPr marL="0" indent="0">
              <a:buNone/>
              <a:tabLst>
                <a:tab pos="176213" algn="l"/>
              </a:tabLst>
            </a:pPr>
            <a:endParaRPr lang="de-DE" sz="1600" dirty="0"/>
          </a:p>
          <a:p>
            <a:pPr marL="0" indent="0">
              <a:buNone/>
              <a:tabLst>
                <a:tab pos="176213" algn="l"/>
              </a:tabLst>
            </a:pPr>
            <a:endParaRPr lang="de-DE" sz="1600" dirty="0"/>
          </a:p>
          <a:p>
            <a:pPr marL="0" indent="0">
              <a:buNone/>
              <a:tabLst>
                <a:tab pos="176213" algn="l"/>
              </a:tabLst>
            </a:pPr>
            <a:endParaRPr lang="de-DE" sz="1600" dirty="0"/>
          </a:p>
          <a:p>
            <a:pPr marL="457200" lvl="1" indent="0">
              <a:buNone/>
            </a:pPr>
            <a:endParaRPr lang="de-DE" sz="1200" b="1" dirty="0"/>
          </a:p>
          <a:p>
            <a:pPr marL="457200" lvl="1" indent="0">
              <a:buNone/>
            </a:pPr>
            <a:endParaRPr lang="de-DE" sz="1200" b="1" dirty="0"/>
          </a:p>
          <a:p>
            <a:pPr marL="457200" lvl="1" indent="0">
              <a:buNone/>
            </a:pPr>
            <a:endParaRPr lang="de-DE" sz="1200" b="1" dirty="0"/>
          </a:p>
          <a:p>
            <a:pPr marL="457200" lvl="1" indent="0">
              <a:buNone/>
            </a:pPr>
            <a:endParaRPr lang="de-DE" sz="1200" b="1" dirty="0"/>
          </a:p>
          <a:p>
            <a:pPr marL="457200" lvl="1" indent="0">
              <a:buNone/>
            </a:pPr>
            <a:endParaRPr lang="de-DE" sz="1200" b="1" dirty="0"/>
          </a:p>
          <a:p>
            <a:pPr marL="457200" lvl="1" indent="0">
              <a:buNone/>
            </a:pPr>
            <a:endParaRPr lang="de-DE" sz="1200" b="1" dirty="0"/>
          </a:p>
          <a:p>
            <a:pPr marL="442913" lvl="1" indent="-192088"/>
            <a:endParaRPr lang="de-DE" sz="1600" dirty="0"/>
          </a:p>
          <a:p>
            <a:pPr marL="250825" lvl="1" indent="0">
              <a:buNone/>
            </a:pPr>
            <a:endParaRPr lang="de-DE" sz="1600" dirty="0"/>
          </a:p>
        </p:txBody>
      </p:sp>
      <p:sp>
        <p:nvSpPr>
          <p:cNvPr id="13" name="Textfeld 12"/>
          <p:cNvSpPr txBox="1"/>
          <p:nvPr/>
        </p:nvSpPr>
        <p:spPr>
          <a:xfrm>
            <a:off x="11724570" y="6507621"/>
            <a:ext cx="46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9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A98ACBE-9D07-4D16-B192-FDEED7812872}"/>
              </a:ext>
            </a:extLst>
          </p:cNvPr>
          <p:cNvGrpSpPr/>
          <p:nvPr/>
        </p:nvGrpSpPr>
        <p:grpSpPr>
          <a:xfrm>
            <a:off x="1264623" y="2686150"/>
            <a:ext cx="7908848" cy="2816056"/>
            <a:chOff x="-1574384" y="625556"/>
            <a:chExt cx="7277100" cy="2236946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A2335E8A-ACA9-4869-A2BF-80F36A4DD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574384" y="625556"/>
              <a:ext cx="7277100" cy="1990725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D07B3CAA-EC07-4C8D-8004-610ADD777608}"/>
                </a:ext>
              </a:extLst>
            </p:cNvPr>
            <p:cNvSpPr txBox="1"/>
            <p:nvPr/>
          </p:nvSpPr>
          <p:spPr>
            <a:xfrm>
              <a:off x="-1574384" y="2616281"/>
              <a:ext cx="618449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000" dirty="0"/>
                <a:t>Data </a:t>
              </a:r>
              <a:r>
                <a:rPr lang="de-DE" sz="1000" dirty="0" err="1"/>
                <a:t>generated</a:t>
              </a:r>
              <a:r>
                <a:rPr lang="de-DE" sz="1000" dirty="0"/>
                <a:t> </a:t>
              </a:r>
              <a:r>
                <a:rPr lang="de-DE" sz="1000" dirty="0" err="1"/>
                <a:t>through</a:t>
              </a:r>
              <a:r>
                <a:rPr lang="de-DE" sz="1000" dirty="0"/>
                <a:t> MDI. https://www.ncbi.nlm.nih.gov/pmc/articles/PMC4319180/</a:t>
              </a:r>
            </a:p>
          </p:txBody>
        </p:sp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C74E57DC-CA98-4393-9545-D782E8078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2285" y="1387356"/>
            <a:ext cx="2286000" cy="24384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82762130-EE1D-4821-AAFF-7D083496AFBA}"/>
              </a:ext>
            </a:extLst>
          </p:cNvPr>
          <p:cNvSpPr txBox="1"/>
          <p:nvPr/>
        </p:nvSpPr>
        <p:spPr>
          <a:xfrm>
            <a:off x="9558301" y="3794092"/>
            <a:ext cx="251396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dirty="0"/>
              <a:t>Possible Setup </a:t>
            </a:r>
            <a:r>
              <a:rPr lang="de-DE" sz="900" dirty="0" err="1"/>
              <a:t>for</a:t>
            </a:r>
            <a:r>
              <a:rPr lang="de-DE" sz="900" dirty="0"/>
              <a:t> </a:t>
            </a:r>
            <a:r>
              <a:rPr lang="de-DE" sz="900" dirty="0" err="1"/>
              <a:t>interferometry-microscopy</a:t>
            </a:r>
            <a:endParaRPr lang="de-DE" sz="900" dirty="0"/>
          </a:p>
          <a:p>
            <a:r>
              <a:rPr lang="de-DE" sz="900" dirty="0"/>
              <a:t>https://www.ncbi.nlm.nih.gov/pmc/articles/PMC4319180/</a:t>
            </a: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5BB07169-DAD6-4D34-A1FB-D5305B840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2192000" cy="365125"/>
          </a:xfrm>
        </p:spPr>
        <p:txBody>
          <a:bodyPr/>
          <a:lstStyle/>
          <a:p>
            <a:r>
              <a:rPr lang="nb-NO" sz="900" dirty="0">
                <a:cs typeface="Arial" panose="020B0604020202020204" pitchFamily="34" charset="0"/>
              </a:rPr>
              <a:t>[1] </a:t>
            </a:r>
            <a:r>
              <a:rPr lang="fr-FR" sz="900" dirty="0">
                <a:cs typeface="Arial" panose="020B0604020202020204" pitchFamily="34" charset="0"/>
              </a:rPr>
              <a:t>(</a:t>
            </a:r>
            <a:r>
              <a:rPr lang="fr-FR" sz="900" dirty="0" err="1">
                <a:cs typeface="Arial" panose="020B0604020202020204" pitchFamily="34" charset="0"/>
              </a:rPr>
              <a:t>Leland</a:t>
            </a:r>
            <a:r>
              <a:rPr lang="fr-FR" sz="900" dirty="0">
                <a:cs typeface="Arial" panose="020B0604020202020204" pitchFamily="34" charset="0"/>
              </a:rPr>
              <a:t> et al., 2005) 	</a:t>
            </a:r>
            <a:r>
              <a:rPr lang="nb-NO" sz="900" dirty="0">
                <a:cs typeface="Arial" panose="020B0604020202020204" pitchFamily="34" charset="0"/>
              </a:rPr>
              <a:t>	</a:t>
            </a:r>
            <a:r>
              <a:rPr lang="de-DE" sz="900" dirty="0"/>
              <a:t>[3] (</a:t>
            </a:r>
            <a:r>
              <a:rPr lang="de-DE" sz="900" dirty="0" err="1"/>
              <a:t>Iwanicki</a:t>
            </a:r>
            <a:r>
              <a:rPr lang="de-DE" sz="900" dirty="0"/>
              <a:t> et al., 2020)		[5] </a:t>
            </a:r>
            <a:r>
              <a:rPr lang="nb-NO" sz="900" dirty="0">
                <a:cs typeface="Arial" panose="020B0604020202020204" pitchFamily="34" charset="0"/>
              </a:rPr>
              <a:t>(Jackson et al., 2006) 			[7] (Potts, Slaughter et al. 2005)		[9] </a:t>
            </a:r>
            <a:r>
              <a:rPr lang="fr-FR" sz="900" dirty="0">
                <a:cs typeface="Arial" panose="020B0604020202020204" pitchFamily="34" charset="0"/>
              </a:rPr>
              <a:t>(</a:t>
            </a:r>
            <a:r>
              <a:rPr lang="fr-FR" sz="900" dirty="0" err="1">
                <a:cs typeface="Arial" panose="020B0604020202020204" pitchFamily="34" charset="0"/>
              </a:rPr>
              <a:t>Scheve</a:t>
            </a:r>
            <a:r>
              <a:rPr lang="fr-FR" sz="900" dirty="0">
                <a:cs typeface="Arial" panose="020B0604020202020204" pitchFamily="34" charset="0"/>
              </a:rPr>
              <a:t>, Gonzales et al. 2013)</a:t>
            </a:r>
            <a:endParaRPr lang="nb-NO" sz="900" dirty="0">
              <a:cs typeface="Arial" panose="020B0604020202020204" pitchFamily="34" charset="0"/>
            </a:endParaRPr>
          </a:p>
          <a:p>
            <a:r>
              <a:rPr lang="nb-NO" sz="900" dirty="0">
                <a:cs typeface="Arial" panose="020B0604020202020204" pitchFamily="34" charset="0"/>
              </a:rPr>
              <a:t>[2] (Jaronski, 2013)		[4] </a:t>
            </a:r>
            <a:r>
              <a:rPr lang="de-DE" sz="900" dirty="0"/>
              <a:t>(Holder et al., 2007) 		[6] (</a:t>
            </a:r>
            <a:r>
              <a:rPr lang="de-DE" sz="900" dirty="0" err="1"/>
              <a:t>Lebre</a:t>
            </a:r>
            <a:r>
              <a:rPr lang="de-DE" sz="900" dirty="0"/>
              <a:t>, De </a:t>
            </a:r>
            <a:r>
              <a:rPr lang="de-DE" sz="900" dirty="0" err="1"/>
              <a:t>Maayer</a:t>
            </a:r>
            <a:r>
              <a:rPr lang="de-DE" sz="900" dirty="0"/>
              <a:t> et al. 2017)		[8] </a:t>
            </a:r>
            <a:r>
              <a:rPr lang="fr-FR" sz="900" dirty="0"/>
              <a:t>(</a:t>
            </a:r>
            <a:r>
              <a:rPr lang="fr-FR" sz="900" dirty="0" err="1"/>
              <a:t>Rangamani</a:t>
            </a:r>
            <a:r>
              <a:rPr lang="fr-FR" sz="900" dirty="0"/>
              <a:t>, </a:t>
            </a:r>
            <a:r>
              <a:rPr lang="fr-FR" sz="900" dirty="0" err="1"/>
              <a:t>Katira</a:t>
            </a:r>
            <a:r>
              <a:rPr lang="fr-FR" sz="900" dirty="0"/>
              <a:t> et al. 2014)</a:t>
            </a:r>
            <a:r>
              <a:rPr lang="de-DE" sz="900" dirty="0"/>
              <a:t>		[10] (</a:t>
            </a:r>
            <a:r>
              <a:rPr lang="de-DE" sz="900" dirty="0" err="1"/>
              <a:t>Milkova</a:t>
            </a:r>
            <a:r>
              <a:rPr lang="de-DE" sz="900" dirty="0"/>
              <a:t>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Radeva</a:t>
            </a:r>
            <a:r>
              <a:rPr lang="de-DE" sz="900" dirty="0"/>
              <a:t> 2007)</a:t>
            </a:r>
            <a:endParaRPr lang="de-DE" sz="9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95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3"/>
          <p:cNvSpPr txBox="1">
            <a:spLocks/>
          </p:cNvSpPr>
          <p:nvPr/>
        </p:nvSpPr>
        <p:spPr>
          <a:xfrm>
            <a:off x="59815" y="787782"/>
            <a:ext cx="12012023" cy="60679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pitchFamily="-112" charset="-128"/>
                <a:cs typeface="Geneva" pitchFamily="-112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pitchFamily="-112" charset="-128"/>
                <a:cs typeface="Geneva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ヒラギノ角ゴ Pro W3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de-DE" sz="1100" dirty="0"/>
              <a:t>Leland, J.E., Mullins, D.E., Vaughan, L.J., Warren, H.L., 2005. </a:t>
            </a:r>
            <a:r>
              <a:rPr lang="de-DE" sz="1100" dirty="0" err="1"/>
              <a:t>Effects</a:t>
            </a:r>
            <a:r>
              <a:rPr lang="de-DE" sz="1100" dirty="0"/>
              <a:t> </a:t>
            </a:r>
            <a:r>
              <a:rPr lang="de-DE" sz="1100" dirty="0" err="1"/>
              <a:t>of</a:t>
            </a:r>
            <a:r>
              <a:rPr lang="de-DE" sz="1100" dirty="0"/>
              <a:t> </a:t>
            </a:r>
            <a:r>
              <a:rPr lang="de-DE" sz="1100" dirty="0" err="1"/>
              <a:t>media</a:t>
            </a:r>
            <a:r>
              <a:rPr lang="de-DE" sz="1100" dirty="0"/>
              <a:t> </a:t>
            </a:r>
            <a:r>
              <a:rPr lang="de-DE" sz="1100" dirty="0" err="1"/>
              <a:t>composition</a:t>
            </a:r>
            <a:r>
              <a:rPr lang="de-DE" sz="1100" dirty="0"/>
              <a:t> on </a:t>
            </a:r>
            <a:r>
              <a:rPr lang="de-DE" sz="1100" dirty="0" err="1"/>
              <a:t>submerged</a:t>
            </a:r>
            <a:r>
              <a:rPr lang="de-DE" sz="1100" dirty="0"/>
              <a:t> </a:t>
            </a:r>
            <a:r>
              <a:rPr lang="de-DE" sz="1100" dirty="0" err="1"/>
              <a:t>culture</a:t>
            </a:r>
            <a:r>
              <a:rPr lang="de-DE" sz="1100" dirty="0"/>
              <a:t> </a:t>
            </a:r>
            <a:r>
              <a:rPr lang="de-DE" sz="1100" dirty="0" err="1"/>
              <a:t>spores</a:t>
            </a:r>
            <a:r>
              <a:rPr lang="de-DE" sz="1100" dirty="0"/>
              <a:t> </a:t>
            </a:r>
            <a:r>
              <a:rPr lang="de-DE" sz="1100" dirty="0" err="1"/>
              <a:t>of</a:t>
            </a:r>
            <a:r>
              <a:rPr lang="de-DE" sz="1100" dirty="0"/>
              <a:t> </a:t>
            </a:r>
            <a:r>
              <a:rPr lang="de-DE" sz="1100" dirty="0" err="1"/>
              <a:t>the</a:t>
            </a:r>
            <a:r>
              <a:rPr lang="de-DE" sz="1100" dirty="0"/>
              <a:t> entomopathogenic </a:t>
            </a:r>
            <a:r>
              <a:rPr lang="de-DE" sz="1100" dirty="0" err="1"/>
              <a:t>fungus</a:t>
            </a:r>
            <a:r>
              <a:rPr lang="de-DE" sz="1100" dirty="0"/>
              <a:t>, Metarhizium </a:t>
            </a:r>
            <a:r>
              <a:rPr lang="de-DE" sz="1100" dirty="0" err="1"/>
              <a:t>anisopliae</a:t>
            </a:r>
            <a:r>
              <a:rPr lang="de-DE" sz="1100" dirty="0"/>
              <a:t> </a:t>
            </a:r>
            <a:r>
              <a:rPr lang="de-DE" sz="1100" dirty="0" err="1"/>
              <a:t>var</a:t>
            </a:r>
            <a:r>
              <a:rPr lang="de-DE" sz="1100" dirty="0"/>
              <a:t>. </a:t>
            </a:r>
            <a:r>
              <a:rPr lang="de-DE" sz="1100" dirty="0" err="1"/>
              <a:t>acridum</a:t>
            </a:r>
            <a:r>
              <a:rPr lang="de-DE" sz="1100" dirty="0"/>
              <a:t> Part 2: </a:t>
            </a:r>
            <a:r>
              <a:rPr lang="de-DE" sz="1100" dirty="0" err="1"/>
              <a:t>Effects</a:t>
            </a:r>
            <a:r>
              <a:rPr lang="de-DE" sz="1100" dirty="0"/>
              <a:t> </a:t>
            </a:r>
            <a:r>
              <a:rPr lang="de-DE" sz="1100" dirty="0" err="1"/>
              <a:t>of</a:t>
            </a:r>
            <a:r>
              <a:rPr lang="de-DE" sz="1100" dirty="0"/>
              <a:t> </a:t>
            </a:r>
            <a:r>
              <a:rPr lang="de-DE" sz="1100" dirty="0" err="1"/>
              <a:t>media</a:t>
            </a:r>
            <a:r>
              <a:rPr lang="de-DE" sz="1100" dirty="0"/>
              <a:t> </a:t>
            </a:r>
            <a:r>
              <a:rPr lang="de-DE" sz="1100" dirty="0" err="1"/>
              <a:t>osmolality</a:t>
            </a:r>
            <a:r>
              <a:rPr lang="de-DE" sz="1100" dirty="0"/>
              <a:t> on </a:t>
            </a:r>
            <a:r>
              <a:rPr lang="de-DE" sz="1100" dirty="0" err="1"/>
              <a:t>cell</a:t>
            </a:r>
            <a:r>
              <a:rPr lang="de-DE" sz="1100" dirty="0"/>
              <a:t> wall </a:t>
            </a:r>
            <a:r>
              <a:rPr lang="de-DE" sz="1100" dirty="0" err="1"/>
              <a:t>characteristics</a:t>
            </a:r>
            <a:r>
              <a:rPr lang="de-DE" sz="1100" dirty="0"/>
              <a:t>, </a:t>
            </a:r>
            <a:r>
              <a:rPr lang="de-DE" sz="1100" dirty="0" err="1"/>
              <a:t>carbohydrate</a:t>
            </a:r>
            <a:r>
              <a:rPr lang="de-DE" sz="1100" dirty="0"/>
              <a:t> </a:t>
            </a:r>
            <a:r>
              <a:rPr lang="de-DE" sz="1100" dirty="0" err="1"/>
              <a:t>concentrations</a:t>
            </a:r>
            <a:r>
              <a:rPr lang="de-DE" sz="1100" dirty="0"/>
              <a:t>, </a:t>
            </a:r>
            <a:r>
              <a:rPr lang="de-DE" sz="1100" dirty="0" err="1"/>
              <a:t>drying</a:t>
            </a:r>
            <a:r>
              <a:rPr lang="de-DE" sz="1100" dirty="0"/>
              <a:t> </a:t>
            </a:r>
            <a:r>
              <a:rPr lang="de-DE" sz="1100" dirty="0" err="1"/>
              <a:t>stability</a:t>
            </a:r>
            <a:r>
              <a:rPr lang="de-DE" sz="1100" dirty="0"/>
              <a:t>, </a:t>
            </a:r>
            <a:r>
              <a:rPr lang="de-DE" sz="1100" dirty="0" err="1"/>
              <a:t>and</a:t>
            </a:r>
            <a:r>
              <a:rPr lang="de-DE" sz="1100" dirty="0"/>
              <a:t> </a:t>
            </a:r>
            <a:r>
              <a:rPr lang="de-DE" sz="1100" dirty="0" err="1"/>
              <a:t>pathogenicity</a:t>
            </a:r>
            <a:r>
              <a:rPr lang="de-DE" sz="1100" dirty="0"/>
              <a:t>. </a:t>
            </a:r>
            <a:r>
              <a:rPr lang="de-DE" sz="1100" dirty="0" err="1"/>
              <a:t>Biocontrol</a:t>
            </a:r>
            <a:r>
              <a:rPr lang="de-DE" sz="1100" dirty="0"/>
              <a:t> </a:t>
            </a:r>
            <a:r>
              <a:rPr lang="de-DE" sz="1100" dirty="0" err="1"/>
              <a:t>Sci</a:t>
            </a:r>
            <a:r>
              <a:rPr lang="de-DE" sz="1100" dirty="0"/>
              <a:t> </a:t>
            </a:r>
            <a:r>
              <a:rPr lang="de-DE" sz="1100" dirty="0" err="1"/>
              <a:t>Techn</a:t>
            </a:r>
            <a:r>
              <a:rPr lang="de-DE" sz="1100" dirty="0"/>
              <a:t> 15, 393-409.</a:t>
            </a:r>
          </a:p>
          <a:p>
            <a:pPr>
              <a:buFont typeface="+mj-lt"/>
              <a:buAutoNum type="arabicPeriod"/>
            </a:pPr>
            <a:r>
              <a:rPr lang="en-US" sz="1100" dirty="0" err="1"/>
              <a:t>Jaronski</a:t>
            </a:r>
            <a:r>
              <a:rPr lang="en-US" sz="1100" dirty="0"/>
              <a:t>, S. (2013). Mass production of </a:t>
            </a:r>
            <a:r>
              <a:rPr lang="en-US" sz="1100" dirty="0" err="1"/>
              <a:t>entomopathogenic</a:t>
            </a:r>
            <a:r>
              <a:rPr lang="en-US" sz="1100" dirty="0"/>
              <a:t> fungi—state of the art. </a:t>
            </a:r>
            <a:r>
              <a:rPr lang="en-US" sz="1100" u="sng" dirty="0"/>
              <a:t>Mass Production of Beneficial Organisms: Invertebrates and </a:t>
            </a:r>
            <a:r>
              <a:rPr lang="en-US" sz="1100" u="sng" dirty="0" err="1"/>
              <a:t>Entomopathogens</a:t>
            </a:r>
            <a:r>
              <a:rPr lang="en-US" sz="1100" dirty="0"/>
              <a:t>. J. A. Morales-Ramos, M. Guadalupe Rojas and D. I. Shapiro-</a:t>
            </a:r>
            <a:r>
              <a:rPr lang="en-US" sz="1100" dirty="0" err="1"/>
              <a:t>Ilan</a:t>
            </a:r>
            <a:r>
              <a:rPr lang="en-US" sz="1100" dirty="0"/>
              <a:t>, Academic Press, San Diego</a:t>
            </a:r>
            <a:r>
              <a:rPr lang="en-US" sz="1100" b="1" dirty="0"/>
              <a:t>: </a:t>
            </a:r>
            <a:r>
              <a:rPr lang="en-US" sz="1100" dirty="0"/>
              <a:t>357-413.</a:t>
            </a:r>
          </a:p>
          <a:p>
            <a:pPr>
              <a:buFont typeface="+mj-lt"/>
              <a:buAutoNum type="arabicPeriod"/>
            </a:pPr>
            <a:r>
              <a:rPr lang="de-DE" sz="1100" dirty="0" err="1"/>
              <a:t>Iwanicki</a:t>
            </a:r>
            <a:r>
              <a:rPr lang="de-DE" sz="1100" dirty="0"/>
              <a:t>, N. S. A., et al. (2020). "Growth </a:t>
            </a:r>
            <a:r>
              <a:rPr lang="de-DE" sz="1100" dirty="0" err="1"/>
              <a:t>kinetic</a:t>
            </a:r>
            <a:r>
              <a:rPr lang="de-DE" sz="1100" dirty="0"/>
              <a:t> </a:t>
            </a:r>
            <a:r>
              <a:rPr lang="de-DE" sz="1100" dirty="0" err="1"/>
              <a:t>and</a:t>
            </a:r>
            <a:r>
              <a:rPr lang="de-DE" sz="1100" dirty="0"/>
              <a:t> </a:t>
            </a:r>
            <a:r>
              <a:rPr lang="de-DE" sz="1100" dirty="0" err="1"/>
              <a:t>nitrogen</a:t>
            </a:r>
            <a:r>
              <a:rPr lang="de-DE" sz="1100" dirty="0"/>
              <a:t> </a:t>
            </a:r>
            <a:r>
              <a:rPr lang="de-DE" sz="1100" dirty="0" err="1"/>
              <a:t>source</a:t>
            </a:r>
            <a:r>
              <a:rPr lang="de-DE" sz="1100" dirty="0"/>
              <a:t> </a:t>
            </a:r>
            <a:r>
              <a:rPr lang="de-DE" sz="1100" dirty="0" err="1"/>
              <a:t>optimization</a:t>
            </a:r>
            <a:r>
              <a:rPr lang="de-DE" sz="1100" dirty="0"/>
              <a:t> </a:t>
            </a:r>
            <a:r>
              <a:rPr lang="de-DE" sz="1100" dirty="0" err="1"/>
              <a:t>for</a:t>
            </a:r>
            <a:r>
              <a:rPr lang="de-DE" sz="1100" dirty="0"/>
              <a:t> liquid </a:t>
            </a:r>
            <a:r>
              <a:rPr lang="de-DE" sz="1100" dirty="0" err="1"/>
              <a:t>culture</a:t>
            </a:r>
            <a:r>
              <a:rPr lang="de-DE" sz="1100" dirty="0"/>
              <a:t> </a:t>
            </a:r>
            <a:r>
              <a:rPr lang="de-DE" sz="1100" dirty="0" err="1"/>
              <a:t>fermentation</a:t>
            </a:r>
            <a:r>
              <a:rPr lang="de-DE" sz="1100" dirty="0"/>
              <a:t> </a:t>
            </a:r>
            <a:r>
              <a:rPr lang="de-DE" sz="1100" dirty="0" err="1"/>
              <a:t>of</a:t>
            </a:r>
            <a:r>
              <a:rPr lang="de-DE" sz="1100" dirty="0"/>
              <a:t> </a:t>
            </a:r>
            <a:r>
              <a:rPr lang="de-DE" sz="1100" dirty="0" err="1"/>
              <a:t>Metarhizium</a:t>
            </a:r>
            <a:r>
              <a:rPr lang="de-DE" sz="1100" dirty="0"/>
              <a:t> </a:t>
            </a:r>
            <a:r>
              <a:rPr lang="de-DE" sz="1100" dirty="0" err="1"/>
              <a:t>robertsii</a:t>
            </a:r>
            <a:r>
              <a:rPr lang="de-DE" sz="1100" dirty="0"/>
              <a:t> blastospores </a:t>
            </a:r>
            <a:r>
              <a:rPr lang="de-DE" sz="1100" dirty="0" err="1"/>
              <a:t>and</a:t>
            </a:r>
            <a:r>
              <a:rPr lang="de-DE" sz="1100" dirty="0"/>
              <a:t> </a:t>
            </a:r>
            <a:r>
              <a:rPr lang="de-DE" sz="1100" dirty="0" err="1"/>
              <a:t>bioefficacy</a:t>
            </a:r>
            <a:r>
              <a:rPr lang="de-DE" sz="1100" dirty="0"/>
              <a:t> </a:t>
            </a:r>
            <a:r>
              <a:rPr lang="de-DE" sz="1100" dirty="0" err="1"/>
              <a:t>against</a:t>
            </a:r>
            <a:r>
              <a:rPr lang="de-DE" sz="1100" dirty="0"/>
              <a:t> </a:t>
            </a:r>
            <a:r>
              <a:rPr lang="de-DE" sz="1100" dirty="0" err="1"/>
              <a:t>the</a:t>
            </a:r>
            <a:r>
              <a:rPr lang="de-DE" sz="1100" dirty="0"/>
              <a:t> </a:t>
            </a:r>
            <a:r>
              <a:rPr lang="de-DE" sz="1100" dirty="0" err="1"/>
              <a:t>corn</a:t>
            </a:r>
            <a:r>
              <a:rPr lang="de-DE" sz="1100" dirty="0"/>
              <a:t> </a:t>
            </a:r>
            <a:r>
              <a:rPr lang="de-DE" sz="1100" dirty="0" err="1"/>
              <a:t>leafhopper</a:t>
            </a:r>
            <a:r>
              <a:rPr lang="de-DE" sz="1100" dirty="0"/>
              <a:t> </a:t>
            </a:r>
            <a:r>
              <a:rPr lang="de-DE" sz="1100" dirty="0" err="1"/>
              <a:t>Dalbulus</a:t>
            </a:r>
            <a:r>
              <a:rPr lang="de-DE" sz="1100" dirty="0"/>
              <a:t> </a:t>
            </a:r>
            <a:r>
              <a:rPr lang="de-DE" sz="1100" dirty="0" err="1"/>
              <a:t>maidis</a:t>
            </a:r>
            <a:r>
              <a:rPr lang="de-DE" sz="1100" dirty="0"/>
              <a:t>." </a:t>
            </a:r>
            <a:r>
              <a:rPr lang="de-DE" sz="1100" u="sng" dirty="0"/>
              <a:t>World J. </a:t>
            </a:r>
            <a:r>
              <a:rPr lang="de-DE" sz="1100" u="sng" dirty="0" err="1"/>
              <a:t>Microbiol</a:t>
            </a:r>
            <a:r>
              <a:rPr lang="de-DE" sz="1100" u="sng" dirty="0"/>
              <a:t>. </a:t>
            </a:r>
            <a:r>
              <a:rPr lang="de-DE" sz="1100" u="sng" dirty="0" err="1"/>
              <a:t>Biotechnol</a:t>
            </a:r>
            <a:r>
              <a:rPr lang="de-DE" sz="1100" u="sng" dirty="0"/>
              <a:t>.</a:t>
            </a:r>
            <a:r>
              <a:rPr lang="de-DE" sz="1100" dirty="0"/>
              <a:t> </a:t>
            </a:r>
            <a:r>
              <a:rPr lang="de-DE" sz="1100" b="1" dirty="0"/>
              <a:t>36</a:t>
            </a:r>
            <a:r>
              <a:rPr lang="de-DE" sz="1100" dirty="0"/>
              <a:t>(5): 1–13.</a:t>
            </a:r>
          </a:p>
          <a:p>
            <a:pPr>
              <a:buFont typeface="+mj-lt"/>
              <a:buAutoNum type="arabicPeriod"/>
            </a:pPr>
            <a:r>
              <a:rPr lang="de-DE" sz="1100" dirty="0"/>
              <a:t>Holder, D.J., </a:t>
            </a:r>
            <a:r>
              <a:rPr lang="de-DE" sz="1100" dirty="0" err="1"/>
              <a:t>Kirkland</a:t>
            </a:r>
            <a:r>
              <a:rPr lang="de-DE" sz="1100" dirty="0"/>
              <a:t>, B.H., Lewis, M.W., </a:t>
            </a:r>
            <a:r>
              <a:rPr lang="de-DE" sz="1100" dirty="0" err="1"/>
              <a:t>Keyhani</a:t>
            </a:r>
            <a:r>
              <a:rPr lang="de-DE" sz="1100" dirty="0"/>
              <a:t>, N.O., 2007. Surface </a:t>
            </a:r>
            <a:r>
              <a:rPr lang="de-DE" sz="1100" dirty="0" err="1"/>
              <a:t>characteristics</a:t>
            </a:r>
            <a:r>
              <a:rPr lang="de-DE" sz="1100" dirty="0"/>
              <a:t> </a:t>
            </a:r>
            <a:r>
              <a:rPr lang="de-DE" sz="1100" dirty="0" err="1"/>
              <a:t>of</a:t>
            </a:r>
            <a:r>
              <a:rPr lang="de-DE" sz="1100" dirty="0"/>
              <a:t> </a:t>
            </a:r>
            <a:r>
              <a:rPr lang="de-DE" sz="1100" dirty="0" err="1"/>
              <a:t>the</a:t>
            </a:r>
            <a:r>
              <a:rPr lang="de-DE" sz="1100" dirty="0"/>
              <a:t> entomopathogenic </a:t>
            </a:r>
            <a:r>
              <a:rPr lang="de-DE" sz="1100" dirty="0" err="1"/>
              <a:t>fungus</a:t>
            </a:r>
            <a:r>
              <a:rPr lang="de-DE" sz="1100" dirty="0"/>
              <a:t> </a:t>
            </a:r>
            <a:r>
              <a:rPr lang="de-DE" sz="1100" i="1" dirty="0" err="1"/>
              <a:t>Beauveria</a:t>
            </a:r>
            <a:r>
              <a:rPr lang="de-DE" sz="1100" dirty="0"/>
              <a:t> (</a:t>
            </a:r>
            <a:r>
              <a:rPr lang="de-DE" sz="1100" dirty="0" err="1"/>
              <a:t>Cordyceps</a:t>
            </a:r>
            <a:r>
              <a:rPr lang="de-DE" sz="1100" dirty="0"/>
              <a:t>) </a:t>
            </a:r>
            <a:r>
              <a:rPr lang="de-DE" sz="1100" i="1" dirty="0" err="1"/>
              <a:t>bassiana</a:t>
            </a:r>
            <a:r>
              <a:rPr lang="de-DE" sz="1100" dirty="0"/>
              <a:t>. </a:t>
            </a:r>
            <a:r>
              <a:rPr lang="de-DE" sz="1100" dirty="0" err="1"/>
              <a:t>Microbiology</a:t>
            </a:r>
            <a:r>
              <a:rPr lang="de-DE" sz="1100" dirty="0"/>
              <a:t>+ 153, 3448-3457.</a:t>
            </a:r>
          </a:p>
          <a:p>
            <a:pPr>
              <a:buFont typeface="+mj-lt"/>
              <a:buAutoNum type="arabicPeriod"/>
            </a:pPr>
            <a:r>
              <a:rPr lang="de-DE" sz="1100" dirty="0"/>
              <a:t>Jackson, M.A., Erhan, S., </a:t>
            </a:r>
            <a:r>
              <a:rPr lang="de-DE" sz="1100" dirty="0" err="1"/>
              <a:t>Poprawski</a:t>
            </a:r>
            <a:r>
              <a:rPr lang="de-DE" sz="1100" dirty="0"/>
              <a:t>, T.J., 2006. </a:t>
            </a:r>
            <a:r>
              <a:rPr lang="de-DE" sz="1100" dirty="0" err="1"/>
              <a:t>Influence</a:t>
            </a:r>
            <a:r>
              <a:rPr lang="de-DE" sz="1100" dirty="0"/>
              <a:t> </a:t>
            </a:r>
            <a:r>
              <a:rPr lang="de-DE" sz="1100" dirty="0" err="1"/>
              <a:t>of</a:t>
            </a:r>
            <a:r>
              <a:rPr lang="de-DE" sz="1100" dirty="0"/>
              <a:t> </a:t>
            </a:r>
            <a:r>
              <a:rPr lang="de-DE" sz="1100" dirty="0" err="1"/>
              <a:t>formulation</a:t>
            </a:r>
            <a:r>
              <a:rPr lang="de-DE" sz="1100" dirty="0"/>
              <a:t> additives on </a:t>
            </a:r>
            <a:r>
              <a:rPr lang="de-DE" sz="1100" dirty="0" err="1"/>
              <a:t>the</a:t>
            </a:r>
            <a:r>
              <a:rPr lang="de-DE" sz="1100" dirty="0"/>
              <a:t> </a:t>
            </a:r>
            <a:r>
              <a:rPr lang="de-DE" sz="1100" dirty="0" err="1"/>
              <a:t>desiccation</a:t>
            </a:r>
            <a:r>
              <a:rPr lang="de-DE" sz="1100" dirty="0"/>
              <a:t> </a:t>
            </a:r>
            <a:r>
              <a:rPr lang="de-DE" sz="1100" dirty="0" err="1"/>
              <a:t>tolerance</a:t>
            </a:r>
            <a:r>
              <a:rPr lang="de-DE" sz="1100" dirty="0"/>
              <a:t> </a:t>
            </a:r>
            <a:r>
              <a:rPr lang="de-DE" sz="1100" dirty="0" err="1"/>
              <a:t>and</a:t>
            </a:r>
            <a:r>
              <a:rPr lang="de-DE" sz="1100" dirty="0"/>
              <a:t> </a:t>
            </a:r>
            <a:r>
              <a:rPr lang="de-DE" sz="1100" dirty="0" err="1"/>
              <a:t>storage</a:t>
            </a:r>
            <a:r>
              <a:rPr lang="de-DE" sz="1100" dirty="0"/>
              <a:t> </a:t>
            </a:r>
            <a:r>
              <a:rPr lang="de-DE" sz="1100" dirty="0" err="1"/>
              <a:t>stability</a:t>
            </a:r>
            <a:r>
              <a:rPr lang="de-DE" sz="1100" dirty="0"/>
              <a:t> </a:t>
            </a:r>
            <a:r>
              <a:rPr lang="de-DE" sz="1100" dirty="0" err="1"/>
              <a:t>of</a:t>
            </a:r>
            <a:r>
              <a:rPr lang="de-DE" sz="1100" dirty="0"/>
              <a:t> blastospores </a:t>
            </a:r>
            <a:r>
              <a:rPr lang="de-DE" sz="1100" dirty="0" err="1"/>
              <a:t>of</a:t>
            </a:r>
            <a:r>
              <a:rPr lang="de-DE" sz="1100" dirty="0"/>
              <a:t> </a:t>
            </a:r>
            <a:r>
              <a:rPr lang="de-DE" sz="1100" dirty="0" err="1"/>
              <a:t>the</a:t>
            </a:r>
            <a:r>
              <a:rPr lang="de-DE" sz="1100" dirty="0"/>
              <a:t> entomopathogenic </a:t>
            </a:r>
            <a:r>
              <a:rPr lang="de-DE" sz="1100" dirty="0" err="1"/>
              <a:t>fungus</a:t>
            </a:r>
            <a:r>
              <a:rPr lang="de-DE" sz="1100" dirty="0"/>
              <a:t> </a:t>
            </a:r>
            <a:r>
              <a:rPr lang="de-DE" sz="1100" dirty="0" err="1"/>
              <a:t>Paecilomyces</a:t>
            </a:r>
            <a:r>
              <a:rPr lang="de-DE" sz="1100" dirty="0"/>
              <a:t> </a:t>
            </a:r>
            <a:r>
              <a:rPr lang="de-DE" sz="1100" dirty="0" err="1"/>
              <a:t>fumosoroseus</a:t>
            </a:r>
            <a:r>
              <a:rPr lang="de-DE" sz="1100" dirty="0"/>
              <a:t> (</a:t>
            </a:r>
            <a:r>
              <a:rPr lang="de-DE" sz="1100" dirty="0" err="1"/>
              <a:t>Deuteromycotina</a:t>
            </a:r>
            <a:r>
              <a:rPr lang="de-DE" sz="1100" dirty="0"/>
              <a:t> : </a:t>
            </a:r>
            <a:r>
              <a:rPr lang="de-DE" sz="1100" dirty="0" err="1"/>
              <a:t>Hyphomycetes</a:t>
            </a:r>
            <a:r>
              <a:rPr lang="de-DE" sz="1100" dirty="0"/>
              <a:t>). </a:t>
            </a:r>
            <a:r>
              <a:rPr lang="de-DE" sz="1100" dirty="0" err="1"/>
              <a:t>Biocontrol</a:t>
            </a:r>
            <a:r>
              <a:rPr lang="de-DE" sz="1100" dirty="0"/>
              <a:t> </a:t>
            </a:r>
            <a:r>
              <a:rPr lang="de-DE" sz="1100" dirty="0" err="1"/>
              <a:t>Sci</a:t>
            </a:r>
            <a:r>
              <a:rPr lang="de-DE" sz="1100" dirty="0"/>
              <a:t> </a:t>
            </a:r>
            <a:r>
              <a:rPr lang="de-DE" sz="1100" dirty="0" err="1"/>
              <a:t>Techn</a:t>
            </a:r>
            <a:r>
              <a:rPr lang="de-DE" sz="1100" dirty="0"/>
              <a:t> 16, 61-75.</a:t>
            </a:r>
          </a:p>
          <a:p>
            <a:pPr>
              <a:buFont typeface="+mj-lt"/>
              <a:buAutoNum type="arabicPeriod"/>
            </a:pPr>
            <a:r>
              <a:rPr lang="de-DE" sz="1100" dirty="0" err="1"/>
              <a:t>Lebre</a:t>
            </a:r>
            <a:r>
              <a:rPr lang="de-DE" sz="1100" dirty="0"/>
              <a:t>, P.H., De </a:t>
            </a:r>
            <a:r>
              <a:rPr lang="de-DE" sz="1100" dirty="0" err="1"/>
              <a:t>Maayer</a:t>
            </a:r>
            <a:r>
              <a:rPr lang="de-DE" sz="1100" dirty="0"/>
              <a:t>, P., Cowan, D.A., 2017. </a:t>
            </a:r>
            <a:r>
              <a:rPr lang="de-DE" sz="1100" dirty="0" err="1"/>
              <a:t>Xerotolerant</a:t>
            </a:r>
            <a:r>
              <a:rPr lang="de-DE" sz="1100" dirty="0"/>
              <a:t> </a:t>
            </a:r>
            <a:r>
              <a:rPr lang="de-DE" sz="1100" dirty="0" err="1"/>
              <a:t>bacteria</a:t>
            </a:r>
            <a:r>
              <a:rPr lang="de-DE" sz="1100" dirty="0"/>
              <a:t>: </a:t>
            </a:r>
            <a:r>
              <a:rPr lang="de-DE" sz="1100" dirty="0" err="1"/>
              <a:t>surviving</a:t>
            </a:r>
            <a:r>
              <a:rPr lang="de-DE" sz="1100" dirty="0"/>
              <a:t> </a:t>
            </a:r>
            <a:r>
              <a:rPr lang="de-DE" sz="1100" dirty="0" err="1"/>
              <a:t>through</a:t>
            </a:r>
            <a:r>
              <a:rPr lang="de-DE" sz="1100" dirty="0"/>
              <a:t> a dry </a:t>
            </a:r>
            <a:r>
              <a:rPr lang="de-DE" sz="1100" dirty="0" err="1"/>
              <a:t>spell</a:t>
            </a:r>
            <a:r>
              <a:rPr lang="de-DE" sz="1100" dirty="0"/>
              <a:t>. Nat. </a:t>
            </a:r>
            <a:r>
              <a:rPr lang="de-DE" sz="1100" dirty="0" err="1"/>
              <a:t>Rev</a:t>
            </a:r>
            <a:r>
              <a:rPr lang="de-DE" sz="1100" dirty="0"/>
              <a:t>. </a:t>
            </a:r>
            <a:r>
              <a:rPr lang="de-DE" sz="1100" dirty="0" err="1"/>
              <a:t>Microbiol</a:t>
            </a:r>
            <a:r>
              <a:rPr lang="de-DE" sz="1100" dirty="0"/>
              <a:t>. 15, 285–296.</a:t>
            </a:r>
          </a:p>
          <a:p>
            <a:pPr>
              <a:buFont typeface="+mj-lt"/>
              <a:buAutoNum type="arabicPeriod"/>
            </a:pPr>
            <a:r>
              <a:rPr lang="en-US" sz="1100" dirty="0"/>
              <a:t>Potts, M., 1994. Desiccation Tolerance of Prokaryotes. Microbiol Rev 58, 755-805.</a:t>
            </a:r>
          </a:p>
          <a:p>
            <a:pPr>
              <a:buFont typeface="+mj-lt"/>
              <a:buAutoNum type="arabicPeriod"/>
            </a:pPr>
            <a:r>
              <a:rPr lang="en-US" sz="1100" dirty="0" err="1"/>
              <a:t>Rangamani</a:t>
            </a:r>
            <a:r>
              <a:rPr lang="en-US" sz="1100" dirty="0"/>
              <a:t>, P., et al. (2014). "Lipid Tilt Regulates Ripple Phase Behavior in Lipid Bilayer." </a:t>
            </a:r>
            <a:r>
              <a:rPr lang="en-US" sz="1100" u="sng" dirty="0" err="1"/>
              <a:t>Biophys</a:t>
            </a:r>
            <a:r>
              <a:rPr lang="en-US" sz="1100" u="sng" dirty="0"/>
              <a:t>. J.</a:t>
            </a:r>
            <a:r>
              <a:rPr lang="en-US" sz="1100" dirty="0"/>
              <a:t> </a:t>
            </a:r>
            <a:r>
              <a:rPr lang="en-US" sz="1100" b="1" dirty="0"/>
              <a:t>106</a:t>
            </a:r>
            <a:r>
              <a:rPr lang="en-US" sz="1100" dirty="0"/>
              <a:t>(2): 509a.</a:t>
            </a:r>
          </a:p>
          <a:p>
            <a:pPr>
              <a:buFont typeface="+mj-lt"/>
              <a:buAutoNum type="arabicPeriod"/>
            </a:pPr>
            <a:r>
              <a:rPr lang="en-US" sz="1100" dirty="0" err="1"/>
              <a:t>Scheve</a:t>
            </a:r>
            <a:r>
              <a:rPr lang="en-US" sz="1100" dirty="0"/>
              <a:t>, C. S., et al. (2013). "Steric Pressure between Membrane-Bound Proteins Opposes Lipid Phase Separation." </a:t>
            </a:r>
            <a:r>
              <a:rPr lang="en-US" sz="1100" u="sng" dirty="0"/>
              <a:t>J. Am. Chem. Soc.</a:t>
            </a:r>
            <a:r>
              <a:rPr lang="en-US" sz="1100" dirty="0"/>
              <a:t> </a:t>
            </a:r>
            <a:r>
              <a:rPr lang="en-US" sz="1100" b="1" dirty="0"/>
              <a:t>135</a:t>
            </a:r>
            <a:r>
              <a:rPr lang="en-US" sz="1100" dirty="0"/>
              <a:t>(4): 1185–1188.</a:t>
            </a:r>
          </a:p>
          <a:p>
            <a:pPr>
              <a:buFont typeface="+mj-lt"/>
              <a:buAutoNum type="arabicPeriod"/>
            </a:pPr>
            <a:r>
              <a:rPr lang="en-US" sz="1100" dirty="0" err="1"/>
              <a:t>Milkova</a:t>
            </a:r>
            <a:r>
              <a:rPr lang="en-US" sz="1100" dirty="0"/>
              <a:t>, V., and T. </a:t>
            </a:r>
            <a:r>
              <a:rPr lang="en-US" sz="1100" dirty="0" err="1"/>
              <a:t>Radeva</a:t>
            </a:r>
            <a:r>
              <a:rPr lang="en-US" sz="1100" dirty="0"/>
              <a:t>. 2007. Effect of chain length and charge density on the construction of polyelectrolyte multilayers on colloidal particles. Vol. 308. J Colloid Interface Sci.</a:t>
            </a:r>
          </a:p>
          <a:p>
            <a:pPr marL="0" indent="0">
              <a:buNone/>
            </a:pPr>
            <a:endParaRPr lang="de-DE" sz="900" i="1" dirty="0"/>
          </a:p>
          <a:p>
            <a:pPr>
              <a:buFont typeface="+mj-lt"/>
              <a:buAutoNum type="arabicPeriod"/>
            </a:pPr>
            <a:endParaRPr lang="de-DE" sz="1400" dirty="0"/>
          </a:p>
          <a:p>
            <a:pPr>
              <a:buFont typeface="+mj-lt"/>
              <a:buAutoNum type="arabicPeriod"/>
            </a:pPr>
            <a:endParaRPr lang="de-DE" sz="1400" dirty="0"/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11933" y="72454"/>
            <a:ext cx="10471979" cy="576081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pitchFamily="-112" charset="-128"/>
                <a:cs typeface="Geneva" pitchFamily="-112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9pPr>
          </a:lstStyle>
          <a:p>
            <a:pPr algn="l"/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References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110597E-6FBD-4AFC-BDB6-FF8E996ABBC8}"/>
              </a:ext>
            </a:extLst>
          </p:cNvPr>
          <p:cNvSpPr txBox="1"/>
          <p:nvPr/>
        </p:nvSpPr>
        <p:spPr>
          <a:xfrm>
            <a:off x="11724570" y="6507621"/>
            <a:ext cx="46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2077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3001557" y="4776806"/>
            <a:ext cx="2858815" cy="162437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feld 1"/>
          <p:cNvSpPr txBox="1"/>
          <p:nvPr/>
        </p:nvSpPr>
        <p:spPr>
          <a:xfrm>
            <a:off x="99191" y="875969"/>
            <a:ext cx="2817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Thank you!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" b="10040"/>
          <a:stretch/>
        </p:blipFill>
        <p:spPr bwMode="auto">
          <a:xfrm>
            <a:off x="189313" y="2874036"/>
            <a:ext cx="2265259" cy="105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100" y="957044"/>
            <a:ext cx="2853272" cy="136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5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5" b="4638"/>
          <a:stretch/>
        </p:blipFill>
        <p:spPr bwMode="auto">
          <a:xfrm>
            <a:off x="189313" y="1562455"/>
            <a:ext cx="2265259" cy="123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9" r="12546" b="5486"/>
          <a:stretch/>
        </p:blipFill>
        <p:spPr bwMode="auto">
          <a:xfrm>
            <a:off x="3007100" y="2467133"/>
            <a:ext cx="2853272" cy="119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794" y="4776806"/>
            <a:ext cx="1624370" cy="162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3" r="13201"/>
          <a:stretch/>
        </p:blipFill>
        <p:spPr>
          <a:xfrm>
            <a:off x="6197165" y="916460"/>
            <a:ext cx="5694629" cy="548471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313" y="4004548"/>
            <a:ext cx="2265259" cy="110242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1557" y="3803917"/>
            <a:ext cx="2858815" cy="82779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3508" y="5187284"/>
            <a:ext cx="2272347" cy="1213892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11724570" y="6507621"/>
            <a:ext cx="46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296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51320" y="790806"/>
            <a:ext cx="9325762" cy="5724038"/>
          </a:xfrm>
        </p:spPr>
        <p:txBody>
          <a:bodyPr/>
          <a:lstStyle/>
          <a:p>
            <a:r>
              <a:rPr lang="de-DE" sz="1800" b="1" i="1" dirty="0"/>
              <a:t>M. brunneum </a:t>
            </a:r>
            <a:r>
              <a:rPr lang="de-DE" sz="1800" b="1" dirty="0" err="1"/>
              <a:t>is</a:t>
            </a:r>
            <a:r>
              <a:rPr lang="de-DE" sz="1800" b="1" dirty="0"/>
              <a:t> </a:t>
            </a:r>
            <a:r>
              <a:rPr lang="de-DE" sz="1800" b="1" dirty="0" err="1"/>
              <a:t>used</a:t>
            </a:r>
            <a:r>
              <a:rPr lang="de-DE" sz="1800" b="1" dirty="0"/>
              <a:t> </a:t>
            </a:r>
            <a:r>
              <a:rPr lang="de-DE" sz="1800" b="1" dirty="0" err="1"/>
              <a:t>as</a:t>
            </a:r>
            <a:r>
              <a:rPr lang="de-DE" sz="1800" b="1" dirty="0"/>
              <a:t> </a:t>
            </a:r>
            <a:r>
              <a:rPr lang="de-DE" sz="1800" b="1" dirty="0" err="1"/>
              <a:t>biocontrol</a:t>
            </a:r>
            <a:r>
              <a:rPr lang="de-DE" sz="1800" b="1" dirty="0"/>
              <a:t> </a:t>
            </a:r>
            <a:r>
              <a:rPr lang="de-DE" sz="1800" b="1" dirty="0" err="1"/>
              <a:t>agent</a:t>
            </a:r>
            <a:r>
              <a:rPr lang="de-DE" sz="1800" b="1" dirty="0"/>
              <a:t> </a:t>
            </a:r>
            <a:r>
              <a:rPr lang="de-DE" sz="900" dirty="0"/>
              <a:t>[1,2]</a:t>
            </a:r>
          </a:p>
          <a:p>
            <a:pPr lvl="1"/>
            <a:r>
              <a:rPr lang="de-DE" sz="1600" dirty="0"/>
              <a:t>endophytic entomopathogenic </a:t>
            </a:r>
            <a:r>
              <a:rPr lang="de-DE" sz="1600" dirty="0" err="1"/>
              <a:t>fungus</a:t>
            </a:r>
            <a:r>
              <a:rPr lang="de-DE" sz="1600" dirty="0"/>
              <a:t>, </a:t>
            </a:r>
            <a:r>
              <a:rPr lang="de-DE" sz="1600" dirty="0" err="1"/>
              <a:t>increases</a:t>
            </a:r>
            <a:r>
              <a:rPr lang="de-DE" sz="1600" dirty="0"/>
              <a:t> plant </a:t>
            </a:r>
            <a:r>
              <a:rPr lang="de-DE" sz="1600" dirty="0" err="1"/>
              <a:t>fitness</a:t>
            </a:r>
            <a:r>
              <a:rPr lang="de-DE" sz="1600" dirty="0"/>
              <a:t> </a:t>
            </a:r>
            <a:r>
              <a:rPr lang="de-DE" sz="900" dirty="0"/>
              <a:t>[2]</a:t>
            </a:r>
            <a:endParaRPr lang="de-DE" sz="900" b="1" dirty="0"/>
          </a:p>
          <a:p>
            <a:pPr lvl="1"/>
            <a:r>
              <a:rPr lang="de-DE" sz="1600" dirty="0" err="1"/>
              <a:t>mainly</a:t>
            </a:r>
            <a:r>
              <a:rPr lang="de-DE" sz="1600" dirty="0"/>
              <a:t> 2 </a:t>
            </a:r>
            <a:r>
              <a:rPr lang="de-DE" sz="1600" dirty="0" err="1"/>
              <a:t>infective</a:t>
            </a:r>
            <a:r>
              <a:rPr lang="de-DE" sz="1600" dirty="0"/>
              <a:t> </a:t>
            </a:r>
            <a:r>
              <a:rPr lang="de-DE" sz="1600" dirty="0" err="1"/>
              <a:t>propagules</a:t>
            </a:r>
            <a:r>
              <a:rPr lang="de-DE" sz="1600" dirty="0"/>
              <a:t>: Aerial </a:t>
            </a:r>
            <a:r>
              <a:rPr lang="de-DE" sz="1600" dirty="0" err="1"/>
              <a:t>conidia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blastospores </a:t>
            </a:r>
            <a:r>
              <a:rPr lang="de-DE" sz="900" dirty="0"/>
              <a:t>[3]</a:t>
            </a:r>
          </a:p>
          <a:p>
            <a:pPr lvl="1"/>
            <a:r>
              <a:rPr lang="de-DE" sz="1600" dirty="0" err="1"/>
              <a:t>over</a:t>
            </a:r>
            <a:r>
              <a:rPr lang="de-DE" sz="1600" dirty="0"/>
              <a:t> 70%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mycoinsecticides</a:t>
            </a:r>
            <a:r>
              <a:rPr lang="de-DE" sz="1600" dirty="0"/>
              <a:t> </a:t>
            </a:r>
            <a:r>
              <a:rPr lang="de-DE" sz="1600" dirty="0" err="1"/>
              <a:t>contain</a:t>
            </a:r>
            <a:r>
              <a:rPr lang="de-DE" sz="1600" dirty="0"/>
              <a:t> </a:t>
            </a:r>
            <a:r>
              <a:rPr lang="de-DE" sz="1600" dirty="0" err="1"/>
              <a:t>conidia</a:t>
            </a:r>
            <a:r>
              <a:rPr lang="de-DE" sz="1600" dirty="0"/>
              <a:t> </a:t>
            </a:r>
            <a:r>
              <a:rPr lang="de-DE" sz="1600" dirty="0" err="1"/>
              <a:t>or</a:t>
            </a:r>
            <a:r>
              <a:rPr lang="de-DE" sz="1600" dirty="0"/>
              <a:t> </a:t>
            </a:r>
            <a:r>
              <a:rPr lang="de-DE" sz="1600" dirty="0" err="1"/>
              <a:t>conida-mycelium</a:t>
            </a:r>
            <a:r>
              <a:rPr lang="de-DE" sz="1600" dirty="0"/>
              <a:t> </a:t>
            </a:r>
            <a:r>
              <a:rPr lang="de-DE" sz="1600" dirty="0" err="1"/>
              <a:t>mixtures</a:t>
            </a:r>
            <a:r>
              <a:rPr lang="de-DE" sz="1600" dirty="0"/>
              <a:t> </a:t>
            </a:r>
            <a:r>
              <a:rPr lang="de-DE" sz="900" dirty="0"/>
              <a:t>[6]</a:t>
            </a:r>
          </a:p>
          <a:p>
            <a:pPr lvl="1"/>
            <a:endParaRPr lang="de-DE" sz="1400" b="1" dirty="0"/>
          </a:p>
          <a:p>
            <a:pPr marL="0" indent="0">
              <a:buNone/>
            </a:pPr>
            <a:endParaRPr lang="de-DE" sz="1800" b="1" dirty="0"/>
          </a:p>
          <a:p>
            <a:r>
              <a:rPr lang="de-DE" sz="1800" b="1" dirty="0"/>
              <a:t>blastospores</a:t>
            </a:r>
            <a:r>
              <a:rPr lang="de-DE" sz="1800" dirty="0"/>
              <a:t>:</a:t>
            </a:r>
          </a:p>
          <a:p>
            <a:pPr lvl="1"/>
            <a:r>
              <a:rPr lang="de-DE" sz="1600" dirty="0"/>
              <a:t>high </a:t>
            </a:r>
            <a:r>
              <a:rPr lang="de-DE" sz="1600" dirty="0" err="1"/>
              <a:t>infectivity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insects</a:t>
            </a:r>
            <a:r>
              <a:rPr lang="de-DE" sz="1600" dirty="0"/>
              <a:t> AND </a:t>
            </a:r>
            <a:r>
              <a:rPr lang="de-DE" sz="1600" dirty="0" err="1"/>
              <a:t>plants</a:t>
            </a:r>
            <a:r>
              <a:rPr lang="de-DE" sz="900" dirty="0"/>
              <a:t>[4-8]</a:t>
            </a:r>
          </a:p>
          <a:p>
            <a:pPr lvl="1"/>
            <a:r>
              <a:rPr lang="de-DE" sz="1600" dirty="0"/>
              <a:t>easy, </a:t>
            </a:r>
            <a:r>
              <a:rPr lang="de-DE" sz="1600" dirty="0" err="1"/>
              <a:t>cheap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highly</a:t>
            </a:r>
            <a:r>
              <a:rPr lang="de-DE" sz="1600" dirty="0"/>
              <a:t> </a:t>
            </a:r>
            <a:r>
              <a:rPr lang="de-DE" sz="1600" dirty="0" err="1"/>
              <a:t>efficient</a:t>
            </a:r>
            <a:r>
              <a:rPr lang="de-DE" sz="1600" dirty="0"/>
              <a:t> </a:t>
            </a:r>
            <a:r>
              <a:rPr lang="de-DE" sz="1600" dirty="0" err="1"/>
              <a:t>fermentation</a:t>
            </a:r>
            <a:r>
              <a:rPr lang="de-DE" sz="1600" dirty="0"/>
              <a:t> (</a:t>
            </a:r>
            <a:r>
              <a:rPr lang="de-DE" sz="1600" dirty="0" err="1"/>
              <a:t>compared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aerial</a:t>
            </a:r>
            <a:r>
              <a:rPr lang="de-DE" sz="1600" dirty="0"/>
              <a:t> </a:t>
            </a:r>
            <a:r>
              <a:rPr lang="de-DE" sz="1600" dirty="0" err="1"/>
              <a:t>conidia</a:t>
            </a:r>
            <a:r>
              <a:rPr lang="de-DE" sz="1600" dirty="0"/>
              <a:t>)</a:t>
            </a:r>
            <a:r>
              <a:rPr lang="de-DE" sz="900" dirty="0"/>
              <a:t>[9,10]</a:t>
            </a:r>
          </a:p>
          <a:p>
            <a:pPr marL="457200" lvl="1" indent="0">
              <a:buNone/>
            </a:pPr>
            <a:endParaRPr lang="de-DE" sz="1600" dirty="0"/>
          </a:p>
          <a:p>
            <a:pPr marL="457200" lvl="1" indent="0">
              <a:buNone/>
            </a:pPr>
            <a:endParaRPr lang="de-DE" sz="1600" dirty="0"/>
          </a:p>
          <a:p>
            <a:r>
              <a:rPr lang="de-DE" sz="1800" b="1" dirty="0"/>
              <a:t>but</a:t>
            </a:r>
            <a:r>
              <a:rPr lang="de-DE" sz="1600" b="1" dirty="0"/>
              <a:t>: </a:t>
            </a:r>
          </a:p>
          <a:p>
            <a:pPr lvl="1"/>
            <a:r>
              <a:rPr lang="de-DE" sz="1600" dirty="0" err="1"/>
              <a:t>low</a:t>
            </a:r>
            <a:r>
              <a:rPr lang="de-DE" sz="1600" dirty="0"/>
              <a:t> </a:t>
            </a:r>
            <a:r>
              <a:rPr lang="de-DE" sz="1600" dirty="0" err="1"/>
              <a:t>desiccation</a:t>
            </a:r>
            <a:r>
              <a:rPr lang="de-DE" sz="1600" dirty="0"/>
              <a:t> </a:t>
            </a:r>
            <a:r>
              <a:rPr lang="de-DE" sz="1600" dirty="0" err="1"/>
              <a:t>tolerance</a:t>
            </a:r>
            <a:r>
              <a:rPr lang="de-DE" sz="1600" dirty="0"/>
              <a:t>, </a:t>
            </a:r>
            <a:r>
              <a:rPr lang="de-DE" sz="1600" dirty="0" err="1"/>
              <a:t>necessary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sufficient</a:t>
            </a:r>
            <a:r>
              <a:rPr lang="de-DE" sz="1600" dirty="0"/>
              <a:t> </a:t>
            </a:r>
            <a:r>
              <a:rPr lang="de-DE" sz="1600" dirty="0" err="1"/>
              <a:t>shelf</a:t>
            </a:r>
            <a:r>
              <a:rPr lang="de-DE" sz="1600" dirty="0"/>
              <a:t> </a:t>
            </a:r>
            <a:r>
              <a:rPr lang="de-DE" sz="1600" dirty="0" err="1"/>
              <a:t>life</a:t>
            </a:r>
            <a:r>
              <a:rPr lang="de-DE" sz="1600" dirty="0"/>
              <a:t> </a:t>
            </a:r>
            <a:r>
              <a:rPr lang="de-DE" sz="900" dirty="0"/>
              <a:t>[9,11,12]</a:t>
            </a:r>
          </a:p>
          <a:p>
            <a:pPr lvl="1"/>
            <a:r>
              <a:rPr lang="de-DE" sz="1600" dirty="0" err="1"/>
              <a:t>shelf</a:t>
            </a:r>
            <a:r>
              <a:rPr lang="de-DE" sz="1600" dirty="0"/>
              <a:t> </a:t>
            </a:r>
            <a:r>
              <a:rPr lang="de-DE" sz="1600" dirty="0" err="1"/>
              <a:t>life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dried</a:t>
            </a:r>
            <a:r>
              <a:rPr lang="de-DE" sz="1600" dirty="0"/>
              <a:t> blastospores </a:t>
            </a:r>
            <a:r>
              <a:rPr lang="de-DE" sz="1600" dirty="0" err="1"/>
              <a:t>oftentimes</a:t>
            </a:r>
            <a:r>
              <a:rPr lang="de-DE" sz="1600" dirty="0"/>
              <a:t> </a:t>
            </a:r>
            <a:r>
              <a:rPr lang="de-DE" sz="1600" dirty="0" err="1"/>
              <a:t>unacceptable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profitable </a:t>
            </a:r>
            <a:r>
              <a:rPr lang="de-DE" sz="1600" dirty="0" err="1"/>
              <a:t>commercialization</a:t>
            </a:r>
            <a:r>
              <a:rPr lang="de-DE" sz="1600" dirty="0"/>
              <a:t> (2 </a:t>
            </a:r>
            <a:r>
              <a:rPr lang="de-DE" sz="1600" dirty="0" err="1"/>
              <a:t>years</a:t>
            </a:r>
            <a:r>
              <a:rPr lang="de-DE" sz="1600" dirty="0"/>
              <a:t> @ RT) </a:t>
            </a:r>
            <a:r>
              <a:rPr lang="de-DE" sz="900" dirty="0"/>
              <a:t>[9,11,12]</a:t>
            </a:r>
          </a:p>
          <a:p>
            <a:pPr lvl="1"/>
            <a:r>
              <a:rPr lang="de-DE" sz="1600" dirty="0" err="1"/>
              <a:t>shelf</a:t>
            </a:r>
            <a:r>
              <a:rPr lang="de-DE" sz="1600" dirty="0"/>
              <a:t> </a:t>
            </a:r>
            <a:r>
              <a:rPr lang="de-DE" sz="1600" dirty="0" err="1"/>
              <a:t>life</a:t>
            </a:r>
            <a:r>
              <a:rPr lang="de-DE" sz="1600" dirty="0"/>
              <a:t> </a:t>
            </a:r>
            <a:r>
              <a:rPr lang="de-DE" sz="1600" dirty="0" err="1"/>
              <a:t>significantly</a:t>
            </a:r>
            <a:r>
              <a:rPr lang="de-DE" sz="1600" dirty="0"/>
              <a:t> </a:t>
            </a:r>
            <a:r>
              <a:rPr lang="de-DE" sz="1600" dirty="0" err="1"/>
              <a:t>lower</a:t>
            </a:r>
            <a:r>
              <a:rPr lang="de-DE" sz="1600" dirty="0"/>
              <a:t> </a:t>
            </a:r>
            <a:r>
              <a:rPr lang="de-DE" sz="1600" dirty="0" err="1"/>
              <a:t>than</a:t>
            </a:r>
            <a:r>
              <a:rPr lang="de-DE" sz="1600" dirty="0"/>
              <a:t> </a:t>
            </a:r>
            <a:r>
              <a:rPr lang="de-DE" sz="1600" dirty="0" err="1"/>
              <a:t>aerial</a:t>
            </a:r>
            <a:r>
              <a:rPr lang="de-DE" sz="1600" dirty="0"/>
              <a:t> </a:t>
            </a:r>
            <a:r>
              <a:rPr lang="de-DE" sz="1600" dirty="0" err="1"/>
              <a:t>conidia</a:t>
            </a:r>
            <a:r>
              <a:rPr lang="de-DE" sz="1600" dirty="0"/>
              <a:t> </a:t>
            </a:r>
            <a:r>
              <a:rPr lang="de-DE" sz="900" dirty="0"/>
              <a:t>[9,11,12]</a:t>
            </a:r>
          </a:p>
          <a:p>
            <a:pPr marL="457200" lvl="1" indent="0">
              <a:buNone/>
            </a:pPr>
            <a:endParaRPr lang="de-DE" sz="1600" dirty="0"/>
          </a:p>
          <a:p>
            <a:pPr marL="457200" lvl="1" indent="0">
              <a:buNone/>
            </a:pPr>
            <a:endParaRPr lang="de-DE" sz="1200" b="1" dirty="0"/>
          </a:p>
          <a:p>
            <a:endParaRPr lang="de-DE" sz="1600" b="1" dirty="0"/>
          </a:p>
          <a:p>
            <a:pPr marL="457200" lvl="1" indent="0">
              <a:buNone/>
            </a:pPr>
            <a:endParaRPr lang="de-DE" sz="1200" b="1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0" y="44530"/>
            <a:ext cx="10030629" cy="576081"/>
          </a:xfrm>
        </p:spPr>
        <p:txBody>
          <a:bodyPr/>
          <a:lstStyle/>
          <a:p>
            <a:pPr algn="l"/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Problem/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Importance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research</a:t>
            </a:r>
            <a:endParaRPr lang="de-DE" sz="3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8E2B0C4E-6C0B-4BCE-B30B-BAB2C87F7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2192000" cy="365125"/>
          </a:xfrm>
        </p:spPr>
        <p:txBody>
          <a:bodyPr/>
          <a:lstStyle/>
          <a:p>
            <a:r>
              <a:rPr lang="de-DE" sz="900" dirty="0">
                <a:cs typeface="Arial" panose="020B0604020202020204" pitchFamily="34" charset="0"/>
              </a:rPr>
              <a:t>[1] (Krell et al., 2018)		[3] (</a:t>
            </a:r>
            <a:r>
              <a:rPr lang="de-DE" sz="900" dirty="0" err="1">
                <a:cs typeface="Arial" panose="020B0604020202020204" pitchFamily="34" charset="0"/>
              </a:rPr>
              <a:t>Wingfield</a:t>
            </a:r>
            <a:r>
              <a:rPr lang="de-DE" sz="900" dirty="0">
                <a:cs typeface="Arial" panose="020B0604020202020204" pitchFamily="34" charset="0"/>
              </a:rPr>
              <a:t>, 2020)		</a:t>
            </a:r>
            <a:r>
              <a:rPr lang="nb-NO" sz="900" dirty="0">
                <a:cs typeface="Arial" panose="020B0604020202020204" pitchFamily="34" charset="0"/>
              </a:rPr>
              <a:t>[5] (Carolino et al., 2019)		[7] </a:t>
            </a:r>
            <a:r>
              <a:rPr lang="fr-FR" sz="900" dirty="0">
                <a:cs typeface="Arial" panose="020B0604020202020204" pitchFamily="34" charset="0"/>
              </a:rPr>
              <a:t>(</a:t>
            </a:r>
            <a:r>
              <a:rPr lang="fr-FR" sz="900" dirty="0" err="1">
                <a:cs typeface="Arial" panose="020B0604020202020204" pitchFamily="34" charset="0"/>
              </a:rPr>
              <a:t>Leland</a:t>
            </a:r>
            <a:r>
              <a:rPr lang="fr-FR" sz="900" dirty="0">
                <a:cs typeface="Arial" panose="020B0604020202020204" pitchFamily="34" charset="0"/>
              </a:rPr>
              <a:t> et al., 2005) 	</a:t>
            </a:r>
            <a:r>
              <a:rPr lang="nb-NO" sz="900" dirty="0">
                <a:cs typeface="Arial" panose="020B0604020202020204" pitchFamily="34" charset="0"/>
              </a:rPr>
              <a:t>	[9] (Jaronski, 2013)			[11] </a:t>
            </a:r>
            <a:r>
              <a:rPr lang="de-DE" sz="900" dirty="0"/>
              <a:t>(Holder et al., 2007) </a:t>
            </a:r>
            <a:endParaRPr lang="de-DE" sz="900" dirty="0">
              <a:cs typeface="Arial" panose="020B0604020202020204" pitchFamily="34" charset="0"/>
            </a:endParaRPr>
          </a:p>
          <a:p>
            <a:r>
              <a:rPr lang="de-DE" sz="900" dirty="0">
                <a:cs typeface="Arial" panose="020B0604020202020204" pitchFamily="34" charset="0"/>
              </a:rPr>
              <a:t>[2] (Vidal </a:t>
            </a:r>
            <a:r>
              <a:rPr lang="de-DE" sz="900" dirty="0" err="1">
                <a:cs typeface="Arial" panose="020B0604020202020204" pitchFamily="34" charset="0"/>
              </a:rPr>
              <a:t>and</a:t>
            </a:r>
            <a:r>
              <a:rPr lang="de-DE" sz="900" dirty="0">
                <a:cs typeface="Arial" panose="020B0604020202020204" pitchFamily="34" charset="0"/>
              </a:rPr>
              <a:t> Jaber, 2015)</a:t>
            </a:r>
            <a:r>
              <a:rPr lang="fr-FR" sz="900" dirty="0">
                <a:cs typeface="Arial" panose="020B0604020202020204" pitchFamily="34" charset="0"/>
              </a:rPr>
              <a:t>		[4] (</a:t>
            </a:r>
            <a:r>
              <a:rPr lang="fr-FR" sz="900" dirty="0" err="1">
                <a:cs typeface="Arial" panose="020B0604020202020204" pitchFamily="34" charset="0"/>
              </a:rPr>
              <a:t>Alkhaibari</a:t>
            </a:r>
            <a:r>
              <a:rPr lang="fr-FR" sz="900" dirty="0">
                <a:cs typeface="Arial" panose="020B0604020202020204" pitchFamily="34" charset="0"/>
              </a:rPr>
              <a:t> et al., 2016)		[6] (</a:t>
            </a:r>
            <a:r>
              <a:rPr lang="fr-FR" sz="900" dirty="0" err="1">
                <a:cs typeface="Arial" panose="020B0604020202020204" pitchFamily="34" charset="0"/>
              </a:rPr>
              <a:t>Ruiu</a:t>
            </a:r>
            <a:r>
              <a:rPr lang="fr-FR" sz="900" dirty="0">
                <a:cs typeface="Arial" panose="020B0604020202020204" pitchFamily="34" charset="0"/>
              </a:rPr>
              <a:t>, 2018)			</a:t>
            </a:r>
            <a:r>
              <a:rPr lang="de-DE" sz="900" dirty="0"/>
              <a:t>[8] (Lohse et al., 2015)		[10] (</a:t>
            </a:r>
            <a:r>
              <a:rPr lang="de-DE" sz="900" dirty="0" err="1"/>
              <a:t>Iwanicki</a:t>
            </a:r>
            <a:r>
              <a:rPr lang="de-DE" sz="900" dirty="0"/>
              <a:t> et al., 2020)			[12] </a:t>
            </a:r>
            <a:r>
              <a:rPr lang="nb-NO" sz="900" dirty="0">
                <a:cs typeface="Arial" panose="020B0604020202020204" pitchFamily="34" charset="0"/>
              </a:rPr>
              <a:t>(Jackson et al., 2006) </a:t>
            </a:r>
            <a:endParaRPr lang="de-DE" sz="900" dirty="0"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1640770" y="6484461"/>
            <a:ext cx="46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2</a:t>
            </a:r>
            <a:endParaRPr lang="en-US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9524789" y="1009788"/>
            <a:ext cx="2401754" cy="4714922"/>
            <a:chOff x="9524789" y="1009788"/>
            <a:chExt cx="2401754" cy="4714922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9219907D-3BD7-4A8E-B09C-ABBDA74E5BB0}"/>
                </a:ext>
              </a:extLst>
            </p:cNvPr>
            <p:cNvSpPr txBox="1"/>
            <p:nvPr/>
          </p:nvSpPr>
          <p:spPr>
            <a:xfrm>
              <a:off x="9644933" y="5016824"/>
              <a:ext cx="21695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/>
                <a:t>Fig. 1: </a:t>
              </a:r>
              <a:r>
                <a:rPr lang="en-US" sz="1000" dirty="0"/>
                <a:t>Transmission electron micrographs of typical (A) aerial </a:t>
              </a:r>
              <a:r>
                <a:rPr lang="en-US" sz="1000" dirty="0" err="1"/>
                <a:t>conidium</a:t>
              </a:r>
              <a:r>
                <a:rPr lang="en-US" sz="1000" dirty="0"/>
                <a:t> and </a:t>
              </a:r>
              <a:r>
                <a:rPr lang="de-DE" sz="1000" dirty="0"/>
                <a:t>(C) </a:t>
              </a:r>
              <a:r>
                <a:rPr lang="de-DE" sz="1000" dirty="0" err="1"/>
                <a:t>blastospore</a:t>
              </a:r>
              <a:r>
                <a:rPr lang="de-DE" sz="1000" dirty="0"/>
                <a:t> </a:t>
              </a:r>
              <a:r>
                <a:rPr lang="de-DE" sz="1000" dirty="0" err="1"/>
                <a:t>of</a:t>
              </a:r>
              <a:r>
                <a:rPr lang="de-DE" sz="1000" dirty="0"/>
                <a:t> </a:t>
              </a:r>
              <a:r>
                <a:rPr lang="de-DE" sz="1000" i="1" dirty="0"/>
                <a:t>M. </a:t>
              </a:r>
              <a:r>
                <a:rPr lang="de-DE" sz="1000" i="1" dirty="0" err="1"/>
                <a:t>anisopliae</a:t>
              </a:r>
              <a:r>
                <a:rPr lang="de-DE" sz="1000" i="1" dirty="0"/>
                <a:t> </a:t>
              </a:r>
              <a:r>
                <a:rPr lang="de-DE" sz="1000" i="1" dirty="0" err="1"/>
                <a:t>var</a:t>
              </a:r>
              <a:r>
                <a:rPr lang="de-DE" sz="1000" i="1" dirty="0"/>
                <a:t>. </a:t>
              </a:r>
              <a:r>
                <a:rPr lang="de-DE" sz="1000" i="1" dirty="0" err="1"/>
                <a:t>acridum</a:t>
              </a:r>
              <a:r>
                <a:rPr lang="de-DE" sz="1000" i="1" dirty="0"/>
                <a:t>. [7]</a:t>
              </a:r>
              <a:endParaRPr lang="de-DE" sz="400" i="1" dirty="0"/>
            </a:p>
          </p:txBody>
        </p:sp>
        <p:grpSp>
          <p:nvGrpSpPr>
            <p:cNvPr id="10" name="Gruppieren 9"/>
            <p:cNvGrpSpPr>
              <a:grpSpLocks noChangeAspect="1"/>
            </p:cNvGrpSpPr>
            <p:nvPr/>
          </p:nvGrpSpPr>
          <p:grpSpPr>
            <a:xfrm>
              <a:off x="9524789" y="1009788"/>
              <a:ext cx="2401754" cy="4026159"/>
              <a:chOff x="1115520" y="815741"/>
              <a:chExt cx="2160300" cy="3621400"/>
            </a:xfrm>
          </p:grpSpPr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959B46B9-8D8B-490F-93C6-D1285B5D57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9772" t="60416" r="20912" b="1"/>
              <a:stretch/>
            </p:blipFill>
            <p:spPr>
              <a:xfrm>
                <a:off x="1115520" y="3068950"/>
                <a:ext cx="2160300" cy="1368191"/>
              </a:xfrm>
              <a:prstGeom prst="rect">
                <a:avLst/>
              </a:prstGeom>
            </p:spPr>
          </p:pic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959B46B9-8D8B-490F-93C6-D1285B5D57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5389" b="39294"/>
              <a:stretch/>
            </p:blipFill>
            <p:spPr>
              <a:xfrm>
                <a:off x="1121216" y="815741"/>
                <a:ext cx="2154604" cy="2273070"/>
              </a:xfrm>
              <a:prstGeom prst="rect">
                <a:avLst/>
              </a:prstGeom>
            </p:spPr>
          </p:pic>
          <p:sp>
            <p:nvSpPr>
              <p:cNvPr id="15" name="Textfeld 14"/>
              <p:cNvSpPr txBox="1"/>
              <p:nvPr/>
            </p:nvSpPr>
            <p:spPr>
              <a:xfrm>
                <a:off x="1721534" y="840782"/>
                <a:ext cx="1398947" cy="2768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1400" b="1" dirty="0"/>
                  <a:t>Aerial </a:t>
                </a:r>
                <a:r>
                  <a:rPr lang="de-DE" sz="1400" b="1" dirty="0" err="1"/>
                  <a:t>Conidium</a:t>
                </a:r>
                <a:endParaRPr lang="en-US" sz="1400" b="1" dirty="0"/>
              </a:p>
            </p:txBody>
          </p:sp>
        </p:grpSp>
        <p:sp>
          <p:nvSpPr>
            <p:cNvPr id="16" name="Textfeld 15"/>
            <p:cNvSpPr txBox="1"/>
            <p:nvPr/>
          </p:nvSpPr>
          <p:spPr>
            <a:xfrm>
              <a:off x="10599371" y="3536916"/>
              <a:ext cx="1215140" cy="3077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b="1" dirty="0"/>
                <a:t>Blastospore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7308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3"/>
          <p:cNvSpPr txBox="1">
            <a:spLocks/>
          </p:cNvSpPr>
          <p:nvPr/>
        </p:nvSpPr>
        <p:spPr>
          <a:xfrm>
            <a:off x="59815" y="637693"/>
            <a:ext cx="12012023" cy="584727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pitchFamily="-112" charset="-128"/>
                <a:cs typeface="Geneva" pitchFamily="-112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pitchFamily="-112" charset="-128"/>
                <a:cs typeface="Geneva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ヒラギノ角ゴ Pro W3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de-DE" sz="900" dirty="0"/>
              <a:t>Krell, V., Jakobs-</a:t>
            </a:r>
            <a:r>
              <a:rPr lang="de-DE" sz="900" dirty="0" err="1"/>
              <a:t>Schoenwandt</a:t>
            </a:r>
            <a:r>
              <a:rPr lang="de-DE" sz="900" dirty="0"/>
              <a:t>, D., Vidal, S., Patel, A.V., 2018. </a:t>
            </a:r>
            <a:r>
              <a:rPr lang="de-DE" sz="900" dirty="0" err="1"/>
              <a:t>Cellulase</a:t>
            </a:r>
            <a:r>
              <a:rPr lang="de-DE" sz="900" dirty="0"/>
              <a:t> </a:t>
            </a:r>
            <a:r>
              <a:rPr lang="de-DE" sz="900" dirty="0" err="1"/>
              <a:t>enhances</a:t>
            </a:r>
            <a:r>
              <a:rPr lang="de-DE" sz="900" dirty="0"/>
              <a:t> </a:t>
            </a:r>
            <a:r>
              <a:rPr lang="de-DE" sz="900" dirty="0" err="1"/>
              <a:t>endophytism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encapsulated</a:t>
            </a:r>
            <a:r>
              <a:rPr lang="de-DE" sz="900" dirty="0"/>
              <a:t> Metarhizium brunneum in </a:t>
            </a:r>
            <a:r>
              <a:rPr lang="de-DE" sz="900" dirty="0" err="1"/>
              <a:t>potato</a:t>
            </a:r>
            <a:r>
              <a:rPr lang="de-DE" sz="900" dirty="0"/>
              <a:t> </a:t>
            </a:r>
            <a:r>
              <a:rPr lang="de-DE" sz="900" dirty="0" err="1"/>
              <a:t>plants</a:t>
            </a:r>
            <a:r>
              <a:rPr lang="de-DE" sz="900" dirty="0"/>
              <a:t>. </a:t>
            </a:r>
            <a:r>
              <a:rPr lang="de-DE" sz="900" dirty="0" err="1"/>
              <a:t>Fungal</a:t>
            </a:r>
            <a:r>
              <a:rPr lang="de-DE" sz="900" dirty="0"/>
              <a:t> </a:t>
            </a:r>
            <a:r>
              <a:rPr lang="de-DE" sz="900" dirty="0" err="1"/>
              <a:t>Biol-Uk</a:t>
            </a:r>
            <a:r>
              <a:rPr lang="de-DE" sz="900" dirty="0"/>
              <a:t> 122, 373-378.</a:t>
            </a:r>
          </a:p>
          <a:p>
            <a:pPr>
              <a:buFont typeface="+mj-lt"/>
              <a:buAutoNum type="arabicPeriod"/>
            </a:pPr>
            <a:r>
              <a:rPr lang="de-DE" sz="900" dirty="0"/>
              <a:t>Vidal, S., Jaber, L.R., 2015. Entomopathogenic </a:t>
            </a:r>
            <a:r>
              <a:rPr lang="de-DE" sz="900" dirty="0" err="1"/>
              <a:t>fungi</a:t>
            </a:r>
            <a:r>
              <a:rPr lang="de-DE" sz="900" dirty="0"/>
              <a:t> </a:t>
            </a:r>
            <a:r>
              <a:rPr lang="de-DE" sz="900" dirty="0" err="1"/>
              <a:t>as</a:t>
            </a:r>
            <a:r>
              <a:rPr lang="de-DE" sz="900" dirty="0"/>
              <a:t> </a:t>
            </a:r>
            <a:r>
              <a:rPr lang="de-DE" sz="900" dirty="0" err="1"/>
              <a:t>endophytes</a:t>
            </a:r>
            <a:r>
              <a:rPr lang="de-DE" sz="900" dirty="0"/>
              <a:t>: plant-</a:t>
            </a:r>
            <a:r>
              <a:rPr lang="de-DE" sz="900" dirty="0" err="1"/>
              <a:t>endophyte</a:t>
            </a:r>
            <a:r>
              <a:rPr lang="de-DE" sz="900" dirty="0"/>
              <a:t>-herbivore </a:t>
            </a:r>
            <a:r>
              <a:rPr lang="de-DE" sz="900" dirty="0" err="1"/>
              <a:t>interactions</a:t>
            </a:r>
            <a:r>
              <a:rPr lang="de-DE" sz="900" dirty="0"/>
              <a:t>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prospects</a:t>
            </a:r>
            <a:r>
              <a:rPr lang="de-DE" sz="900" dirty="0"/>
              <a:t> </a:t>
            </a:r>
            <a:r>
              <a:rPr lang="de-DE" sz="900" dirty="0" err="1"/>
              <a:t>for</a:t>
            </a:r>
            <a:r>
              <a:rPr lang="de-DE" sz="900" dirty="0"/>
              <a:t> </a:t>
            </a:r>
            <a:r>
              <a:rPr lang="de-DE" sz="900" dirty="0" err="1"/>
              <a:t>use</a:t>
            </a:r>
            <a:r>
              <a:rPr lang="de-DE" sz="900" dirty="0"/>
              <a:t> in </a:t>
            </a:r>
            <a:r>
              <a:rPr lang="de-DE" sz="900" dirty="0" err="1"/>
              <a:t>biological</a:t>
            </a:r>
            <a:r>
              <a:rPr lang="de-DE" sz="900" dirty="0"/>
              <a:t> </a:t>
            </a:r>
            <a:r>
              <a:rPr lang="de-DE" sz="900" dirty="0" err="1"/>
              <a:t>control</a:t>
            </a:r>
            <a:r>
              <a:rPr lang="de-DE" sz="900" dirty="0"/>
              <a:t>. </a:t>
            </a:r>
            <a:r>
              <a:rPr lang="de-DE" sz="900" dirty="0" err="1"/>
              <a:t>Curr</a:t>
            </a:r>
            <a:r>
              <a:rPr lang="de-DE" sz="900" dirty="0"/>
              <a:t> </a:t>
            </a:r>
            <a:r>
              <a:rPr lang="de-DE" sz="900" dirty="0" err="1"/>
              <a:t>Sci</a:t>
            </a:r>
            <a:r>
              <a:rPr lang="de-DE" sz="900" dirty="0"/>
              <a:t> </a:t>
            </a:r>
            <a:r>
              <a:rPr lang="de-DE" sz="900" dirty="0" err="1"/>
              <a:t>India</a:t>
            </a:r>
            <a:r>
              <a:rPr lang="de-DE" sz="900" dirty="0"/>
              <a:t> 109, 46-54.</a:t>
            </a:r>
          </a:p>
          <a:p>
            <a:pPr>
              <a:buFont typeface="+mj-lt"/>
              <a:buAutoNum type="arabicPeriod"/>
            </a:pPr>
            <a:r>
              <a:rPr lang="de-DE" sz="900" dirty="0"/>
              <a:t>Krell, V., Unger, S., </a:t>
            </a:r>
            <a:r>
              <a:rPr lang="de-DE" sz="900" dirty="0" err="1"/>
              <a:t>Jakohs-Schoenwandt</a:t>
            </a:r>
            <a:r>
              <a:rPr lang="de-DE" sz="900" dirty="0"/>
              <a:t>, D., Patel, A.V., 2018. </a:t>
            </a:r>
            <a:r>
              <a:rPr lang="de-DE" sz="900" dirty="0" err="1"/>
              <a:t>Importance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phosphorus</a:t>
            </a:r>
            <a:r>
              <a:rPr lang="de-DE" sz="900" dirty="0"/>
              <a:t> </a:t>
            </a:r>
            <a:r>
              <a:rPr lang="de-DE" sz="900" dirty="0" err="1"/>
              <a:t>supply</a:t>
            </a:r>
            <a:r>
              <a:rPr lang="de-DE" sz="900" dirty="0"/>
              <a:t> </a:t>
            </a:r>
            <a:r>
              <a:rPr lang="de-DE" sz="900" dirty="0" err="1"/>
              <a:t>through</a:t>
            </a:r>
            <a:r>
              <a:rPr lang="de-DE" sz="900" dirty="0"/>
              <a:t> endophytic Metarhizium brunneum </a:t>
            </a:r>
            <a:r>
              <a:rPr lang="de-DE" sz="900" dirty="0" err="1"/>
              <a:t>for</a:t>
            </a:r>
            <a:r>
              <a:rPr lang="de-DE" sz="900" dirty="0"/>
              <a:t> </a:t>
            </a:r>
            <a:r>
              <a:rPr lang="de-DE" sz="900" dirty="0" err="1"/>
              <a:t>root:shoot</a:t>
            </a:r>
            <a:r>
              <a:rPr lang="de-DE" sz="900" dirty="0"/>
              <a:t> </a:t>
            </a:r>
            <a:r>
              <a:rPr lang="de-DE" sz="900" dirty="0" err="1"/>
              <a:t>allocation</a:t>
            </a:r>
            <a:r>
              <a:rPr lang="de-DE" sz="900" dirty="0"/>
              <a:t>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root</a:t>
            </a:r>
            <a:r>
              <a:rPr lang="de-DE" sz="900" dirty="0"/>
              <a:t> </a:t>
            </a:r>
            <a:r>
              <a:rPr lang="de-DE" sz="900" dirty="0" err="1"/>
              <a:t>architecture</a:t>
            </a:r>
            <a:r>
              <a:rPr lang="de-DE" sz="900" dirty="0"/>
              <a:t> in </a:t>
            </a:r>
            <a:r>
              <a:rPr lang="de-DE" sz="900" dirty="0" err="1"/>
              <a:t>potato</a:t>
            </a:r>
            <a:r>
              <a:rPr lang="de-DE" sz="900" dirty="0"/>
              <a:t> </a:t>
            </a:r>
            <a:r>
              <a:rPr lang="de-DE" sz="900" dirty="0" err="1"/>
              <a:t>plants</a:t>
            </a:r>
            <a:r>
              <a:rPr lang="de-DE" sz="900" dirty="0"/>
              <a:t>. Plant </a:t>
            </a:r>
            <a:r>
              <a:rPr lang="de-DE" sz="900" dirty="0" err="1"/>
              <a:t>Soil</a:t>
            </a:r>
            <a:r>
              <a:rPr lang="de-DE" sz="900" dirty="0"/>
              <a:t> 430, 87-97.</a:t>
            </a:r>
          </a:p>
          <a:p>
            <a:pPr>
              <a:buFont typeface="+mj-lt"/>
              <a:buAutoNum type="arabicPeriod"/>
            </a:pPr>
            <a:r>
              <a:rPr lang="de-DE" sz="900" dirty="0" err="1"/>
              <a:t>Alkhaibari</a:t>
            </a:r>
            <a:r>
              <a:rPr lang="de-DE" sz="900" dirty="0"/>
              <a:t>, A.M., </a:t>
            </a:r>
            <a:r>
              <a:rPr lang="de-DE" sz="900" dirty="0" err="1"/>
              <a:t>Carolino</a:t>
            </a:r>
            <a:r>
              <a:rPr lang="de-DE" sz="900" dirty="0"/>
              <a:t>, A.T., </a:t>
            </a:r>
            <a:r>
              <a:rPr lang="de-DE" sz="900" dirty="0" err="1"/>
              <a:t>Yavasoglu</a:t>
            </a:r>
            <a:r>
              <a:rPr lang="de-DE" sz="900" dirty="0"/>
              <a:t>, S.I., Maffeis, T., </a:t>
            </a:r>
            <a:r>
              <a:rPr lang="de-DE" sz="900" dirty="0" err="1"/>
              <a:t>Mattoso</a:t>
            </a:r>
            <a:r>
              <a:rPr lang="de-DE" sz="900" dirty="0"/>
              <a:t>, T.C., Bull, J.C., Samuels, R.I., Butt, T.M., 2016. Metarhizium brunneum Blastospore </a:t>
            </a:r>
            <a:r>
              <a:rPr lang="de-DE" sz="900" dirty="0" err="1"/>
              <a:t>Pathogenesis</a:t>
            </a:r>
            <a:r>
              <a:rPr lang="de-DE" sz="900" dirty="0"/>
              <a:t> in </a:t>
            </a:r>
            <a:r>
              <a:rPr lang="de-DE" sz="900" dirty="0" err="1"/>
              <a:t>Aedes</a:t>
            </a:r>
            <a:r>
              <a:rPr lang="de-DE" sz="900" dirty="0"/>
              <a:t> </a:t>
            </a:r>
            <a:r>
              <a:rPr lang="de-DE" sz="900" dirty="0" err="1"/>
              <a:t>aegypti</a:t>
            </a:r>
            <a:r>
              <a:rPr lang="de-DE" sz="900" dirty="0"/>
              <a:t> </a:t>
            </a:r>
            <a:r>
              <a:rPr lang="de-DE" sz="900" dirty="0" err="1"/>
              <a:t>Larvae</a:t>
            </a:r>
            <a:r>
              <a:rPr lang="de-DE" sz="900" dirty="0"/>
              <a:t>: </a:t>
            </a:r>
            <a:r>
              <a:rPr lang="de-DE" sz="900" dirty="0" err="1"/>
              <a:t>Attack</a:t>
            </a:r>
            <a:r>
              <a:rPr lang="de-DE" sz="900" dirty="0"/>
              <a:t> on </a:t>
            </a:r>
            <a:r>
              <a:rPr lang="de-DE" sz="900" dirty="0" err="1"/>
              <a:t>Several</a:t>
            </a:r>
            <a:r>
              <a:rPr lang="de-DE" sz="900" dirty="0"/>
              <a:t> </a:t>
            </a:r>
            <a:r>
              <a:rPr lang="de-DE" sz="900" dirty="0" err="1"/>
              <a:t>Fronts</a:t>
            </a:r>
            <a:r>
              <a:rPr lang="de-DE" sz="900" dirty="0"/>
              <a:t> </a:t>
            </a:r>
            <a:r>
              <a:rPr lang="de-DE" sz="900" dirty="0" err="1"/>
              <a:t>Accelerates</a:t>
            </a:r>
            <a:r>
              <a:rPr lang="de-DE" sz="900" dirty="0"/>
              <a:t> </a:t>
            </a:r>
            <a:r>
              <a:rPr lang="de-DE" sz="900" dirty="0" err="1"/>
              <a:t>Mortality</a:t>
            </a:r>
            <a:r>
              <a:rPr lang="de-DE" sz="900" dirty="0"/>
              <a:t>. </a:t>
            </a:r>
            <a:r>
              <a:rPr lang="de-DE" sz="900" dirty="0" err="1"/>
              <a:t>PLoS</a:t>
            </a:r>
            <a:r>
              <a:rPr lang="de-DE" sz="900" dirty="0"/>
              <a:t> </a:t>
            </a:r>
            <a:r>
              <a:rPr lang="de-DE" sz="900" dirty="0" err="1"/>
              <a:t>Pathog</a:t>
            </a:r>
            <a:r>
              <a:rPr lang="de-DE" sz="900" dirty="0"/>
              <a:t>. 12, e1005715.</a:t>
            </a:r>
          </a:p>
          <a:p>
            <a:pPr>
              <a:buFont typeface="+mj-lt"/>
              <a:buAutoNum type="arabicPeriod"/>
            </a:pPr>
            <a:r>
              <a:rPr lang="de-DE" sz="900" dirty="0" err="1"/>
              <a:t>Carolino</a:t>
            </a:r>
            <a:r>
              <a:rPr lang="de-DE" sz="900" dirty="0"/>
              <a:t>, A.T., Gomes, S.A., </a:t>
            </a:r>
            <a:r>
              <a:rPr lang="de-DE" sz="900" dirty="0" err="1"/>
              <a:t>Pontes</a:t>
            </a:r>
            <a:r>
              <a:rPr lang="de-DE" sz="900" dirty="0"/>
              <a:t> Teodoro, T.B., </a:t>
            </a:r>
            <a:r>
              <a:rPr lang="de-DE" sz="900" dirty="0" err="1"/>
              <a:t>Mattoso</a:t>
            </a:r>
            <a:r>
              <a:rPr lang="de-DE" sz="900" dirty="0"/>
              <a:t>, T.C., Samuels, R.I., 2019. </a:t>
            </a:r>
            <a:r>
              <a:rPr lang="de-DE" sz="900" dirty="0" err="1"/>
              <a:t>Aedes</a:t>
            </a:r>
            <a:r>
              <a:rPr lang="de-DE" sz="900" dirty="0"/>
              <a:t> </a:t>
            </a:r>
            <a:r>
              <a:rPr lang="de-DE" sz="900" dirty="0" err="1"/>
              <a:t>aegypti</a:t>
            </a:r>
            <a:r>
              <a:rPr lang="de-DE" sz="900" dirty="0"/>
              <a:t> </a:t>
            </a:r>
            <a:r>
              <a:rPr lang="de-DE" sz="900" dirty="0" err="1"/>
              <a:t>Pupae</a:t>
            </a:r>
            <a:r>
              <a:rPr lang="de-DE" sz="900" dirty="0"/>
              <a:t> </a:t>
            </a:r>
            <a:r>
              <a:rPr lang="de-DE" sz="900" dirty="0" err="1"/>
              <a:t>are</a:t>
            </a:r>
            <a:r>
              <a:rPr lang="de-DE" sz="900" dirty="0"/>
              <a:t> </a:t>
            </a:r>
            <a:r>
              <a:rPr lang="de-DE" sz="900" dirty="0" err="1"/>
              <a:t>Highly</a:t>
            </a:r>
            <a:r>
              <a:rPr lang="de-DE" sz="900" dirty="0"/>
              <a:t> </a:t>
            </a:r>
            <a:r>
              <a:rPr lang="de-DE" sz="900" dirty="0" err="1"/>
              <a:t>Susceptible</a:t>
            </a:r>
            <a:r>
              <a:rPr lang="de-DE" sz="900" dirty="0"/>
              <a:t> </a:t>
            </a:r>
            <a:r>
              <a:rPr lang="de-DE" sz="900" dirty="0" err="1"/>
              <a:t>to</a:t>
            </a:r>
            <a:r>
              <a:rPr lang="de-DE" sz="900" dirty="0"/>
              <a:t> </a:t>
            </a:r>
            <a:r>
              <a:rPr lang="de-DE" sz="900" dirty="0" err="1"/>
              <a:t>Infection</a:t>
            </a:r>
            <a:r>
              <a:rPr lang="de-DE" sz="900" dirty="0"/>
              <a:t> </a:t>
            </a:r>
            <a:r>
              <a:rPr lang="de-DE" sz="900" dirty="0" err="1"/>
              <a:t>by</a:t>
            </a:r>
            <a:r>
              <a:rPr lang="de-DE" sz="900" dirty="0"/>
              <a:t> Metarhizium </a:t>
            </a:r>
            <a:r>
              <a:rPr lang="de-DE" sz="900" dirty="0" err="1"/>
              <a:t>anisopliae</a:t>
            </a:r>
            <a:r>
              <a:rPr lang="de-DE" sz="900" dirty="0"/>
              <a:t> Blastospores. J Pure </a:t>
            </a:r>
            <a:r>
              <a:rPr lang="de-DE" sz="900" dirty="0" err="1"/>
              <a:t>Appl</a:t>
            </a:r>
            <a:r>
              <a:rPr lang="de-DE" sz="900" dirty="0"/>
              <a:t> </a:t>
            </a:r>
            <a:r>
              <a:rPr lang="de-DE" sz="900" dirty="0" err="1"/>
              <a:t>Microbiol</a:t>
            </a:r>
            <a:r>
              <a:rPr lang="de-DE" sz="900" dirty="0"/>
              <a:t>. 13, 1629–1634.</a:t>
            </a:r>
          </a:p>
          <a:p>
            <a:pPr>
              <a:buFont typeface="+mj-lt"/>
              <a:buAutoNum type="arabicPeriod"/>
            </a:pPr>
            <a:r>
              <a:rPr lang="de-DE" sz="900" dirty="0"/>
              <a:t>Jackson, M.A., McGuire, M.R., </a:t>
            </a:r>
            <a:r>
              <a:rPr lang="de-DE" sz="900" dirty="0" err="1"/>
              <a:t>Lacey</a:t>
            </a:r>
            <a:r>
              <a:rPr lang="de-DE" sz="900" dirty="0"/>
              <a:t>, L.A., </a:t>
            </a:r>
            <a:r>
              <a:rPr lang="de-DE" sz="900" dirty="0" err="1"/>
              <a:t>Wraight</a:t>
            </a:r>
            <a:r>
              <a:rPr lang="de-DE" sz="900" dirty="0"/>
              <a:t>, S.P., 1997. Liquid </a:t>
            </a:r>
            <a:r>
              <a:rPr lang="de-DE" sz="900" dirty="0" err="1"/>
              <a:t>culture</a:t>
            </a:r>
            <a:r>
              <a:rPr lang="de-DE" sz="900" dirty="0"/>
              <a:t> </a:t>
            </a:r>
            <a:r>
              <a:rPr lang="de-DE" sz="900" dirty="0" err="1"/>
              <a:t>production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desiccation</a:t>
            </a:r>
            <a:r>
              <a:rPr lang="de-DE" sz="900" dirty="0"/>
              <a:t> tolerant blastospores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the</a:t>
            </a:r>
            <a:r>
              <a:rPr lang="de-DE" sz="900" dirty="0"/>
              <a:t> </a:t>
            </a:r>
            <a:r>
              <a:rPr lang="de-DE" sz="900" dirty="0" err="1"/>
              <a:t>bioinsecticidal</a:t>
            </a:r>
            <a:r>
              <a:rPr lang="de-DE" sz="900" dirty="0"/>
              <a:t> </a:t>
            </a:r>
            <a:r>
              <a:rPr lang="de-DE" sz="900" dirty="0" err="1"/>
              <a:t>fungus</a:t>
            </a:r>
            <a:r>
              <a:rPr lang="de-DE" sz="900" dirty="0"/>
              <a:t> </a:t>
            </a:r>
            <a:r>
              <a:rPr lang="de-DE" sz="900" dirty="0" err="1"/>
              <a:t>Paecilomyces</a:t>
            </a:r>
            <a:r>
              <a:rPr lang="de-DE" sz="900" dirty="0"/>
              <a:t> </a:t>
            </a:r>
            <a:r>
              <a:rPr lang="de-DE" sz="900" dirty="0" err="1"/>
              <a:t>fumosoroseus</a:t>
            </a:r>
            <a:r>
              <a:rPr lang="de-DE" sz="900" dirty="0"/>
              <a:t>. </a:t>
            </a:r>
            <a:r>
              <a:rPr lang="de-DE" sz="900" dirty="0" err="1"/>
              <a:t>Mycol</a:t>
            </a:r>
            <a:r>
              <a:rPr lang="de-DE" sz="900" dirty="0"/>
              <a:t> Res 101, 35-41.</a:t>
            </a:r>
          </a:p>
          <a:p>
            <a:pPr>
              <a:buFont typeface="+mj-lt"/>
              <a:buAutoNum type="arabicPeriod"/>
            </a:pPr>
            <a:r>
              <a:rPr lang="de-DE" sz="900" dirty="0"/>
              <a:t>Leland, J.E., Mullins, D.E., Vaughan, L.J., Warren, H.L., 2005. </a:t>
            </a:r>
            <a:r>
              <a:rPr lang="de-DE" sz="900" dirty="0" err="1"/>
              <a:t>Effects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media</a:t>
            </a:r>
            <a:r>
              <a:rPr lang="de-DE" sz="900" dirty="0"/>
              <a:t> </a:t>
            </a:r>
            <a:r>
              <a:rPr lang="de-DE" sz="900" dirty="0" err="1"/>
              <a:t>composition</a:t>
            </a:r>
            <a:r>
              <a:rPr lang="de-DE" sz="900" dirty="0"/>
              <a:t> on </a:t>
            </a:r>
            <a:r>
              <a:rPr lang="de-DE" sz="900" dirty="0" err="1"/>
              <a:t>submerged</a:t>
            </a:r>
            <a:r>
              <a:rPr lang="de-DE" sz="900" dirty="0"/>
              <a:t> </a:t>
            </a:r>
            <a:r>
              <a:rPr lang="de-DE" sz="900" dirty="0" err="1"/>
              <a:t>culture</a:t>
            </a:r>
            <a:r>
              <a:rPr lang="de-DE" sz="900" dirty="0"/>
              <a:t> </a:t>
            </a:r>
            <a:r>
              <a:rPr lang="de-DE" sz="900" dirty="0" err="1"/>
              <a:t>spores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the</a:t>
            </a:r>
            <a:r>
              <a:rPr lang="de-DE" sz="900" dirty="0"/>
              <a:t> entomopathogenic </a:t>
            </a:r>
            <a:r>
              <a:rPr lang="de-DE" sz="900" dirty="0" err="1"/>
              <a:t>fungus</a:t>
            </a:r>
            <a:r>
              <a:rPr lang="de-DE" sz="900" dirty="0"/>
              <a:t>, Metarhizium </a:t>
            </a:r>
            <a:r>
              <a:rPr lang="de-DE" sz="900" dirty="0" err="1"/>
              <a:t>anisopliae</a:t>
            </a:r>
            <a:r>
              <a:rPr lang="de-DE" sz="900" dirty="0"/>
              <a:t> </a:t>
            </a:r>
            <a:r>
              <a:rPr lang="de-DE" sz="900" dirty="0" err="1"/>
              <a:t>var</a:t>
            </a:r>
            <a:r>
              <a:rPr lang="de-DE" sz="900" dirty="0"/>
              <a:t>. </a:t>
            </a:r>
            <a:r>
              <a:rPr lang="de-DE" sz="900" dirty="0" err="1"/>
              <a:t>acridum</a:t>
            </a:r>
            <a:r>
              <a:rPr lang="de-DE" sz="900" dirty="0"/>
              <a:t> Part 2: </a:t>
            </a:r>
            <a:r>
              <a:rPr lang="de-DE" sz="900" dirty="0" err="1"/>
              <a:t>Effects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media</a:t>
            </a:r>
            <a:r>
              <a:rPr lang="de-DE" sz="900" dirty="0"/>
              <a:t> </a:t>
            </a:r>
            <a:r>
              <a:rPr lang="de-DE" sz="900" dirty="0" err="1"/>
              <a:t>osmolality</a:t>
            </a:r>
            <a:r>
              <a:rPr lang="de-DE" sz="900" dirty="0"/>
              <a:t> on </a:t>
            </a:r>
            <a:r>
              <a:rPr lang="de-DE" sz="900" dirty="0" err="1"/>
              <a:t>cell</a:t>
            </a:r>
            <a:r>
              <a:rPr lang="de-DE" sz="900" dirty="0"/>
              <a:t> wall </a:t>
            </a:r>
            <a:r>
              <a:rPr lang="de-DE" sz="900" dirty="0" err="1"/>
              <a:t>characteristics</a:t>
            </a:r>
            <a:r>
              <a:rPr lang="de-DE" sz="900" dirty="0"/>
              <a:t>, </a:t>
            </a:r>
            <a:r>
              <a:rPr lang="de-DE" sz="900" dirty="0" err="1"/>
              <a:t>carbohydrate</a:t>
            </a:r>
            <a:r>
              <a:rPr lang="de-DE" sz="900" dirty="0"/>
              <a:t> </a:t>
            </a:r>
            <a:r>
              <a:rPr lang="de-DE" sz="900" dirty="0" err="1"/>
              <a:t>concentrations</a:t>
            </a:r>
            <a:r>
              <a:rPr lang="de-DE" sz="900" dirty="0"/>
              <a:t>, </a:t>
            </a:r>
            <a:r>
              <a:rPr lang="de-DE" sz="900" dirty="0" err="1"/>
              <a:t>drying</a:t>
            </a:r>
            <a:r>
              <a:rPr lang="de-DE" sz="900" dirty="0"/>
              <a:t> </a:t>
            </a:r>
            <a:r>
              <a:rPr lang="de-DE" sz="900" dirty="0" err="1"/>
              <a:t>stability</a:t>
            </a:r>
            <a:r>
              <a:rPr lang="de-DE" sz="900" dirty="0"/>
              <a:t>,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pathogenicity</a:t>
            </a:r>
            <a:r>
              <a:rPr lang="de-DE" sz="900" dirty="0"/>
              <a:t>. </a:t>
            </a:r>
            <a:r>
              <a:rPr lang="de-DE" sz="900" dirty="0" err="1"/>
              <a:t>Biocontrol</a:t>
            </a:r>
            <a:r>
              <a:rPr lang="de-DE" sz="900" dirty="0"/>
              <a:t> </a:t>
            </a:r>
            <a:r>
              <a:rPr lang="de-DE" sz="900" dirty="0" err="1"/>
              <a:t>Sci</a:t>
            </a:r>
            <a:r>
              <a:rPr lang="de-DE" sz="900" dirty="0"/>
              <a:t> </a:t>
            </a:r>
            <a:r>
              <a:rPr lang="de-DE" sz="900" dirty="0" err="1"/>
              <a:t>Techn</a:t>
            </a:r>
            <a:r>
              <a:rPr lang="de-DE" sz="900" dirty="0"/>
              <a:t> 15, 393-409.</a:t>
            </a:r>
          </a:p>
          <a:p>
            <a:pPr>
              <a:buFont typeface="+mj-lt"/>
              <a:buAutoNum type="arabicPeriod"/>
            </a:pPr>
            <a:r>
              <a:rPr lang="de-DE" sz="900" dirty="0"/>
              <a:t>Lohse, R., Jakobs-</a:t>
            </a:r>
            <a:r>
              <a:rPr lang="de-DE" sz="900" dirty="0" err="1"/>
              <a:t>Schonwandt</a:t>
            </a:r>
            <a:r>
              <a:rPr lang="de-DE" sz="900" dirty="0"/>
              <a:t>, D., Vidal, S., Patel, A.V., 2015. Evaluation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new</a:t>
            </a:r>
            <a:r>
              <a:rPr lang="de-DE" sz="900" dirty="0"/>
              <a:t> </a:t>
            </a:r>
            <a:r>
              <a:rPr lang="de-DE" sz="900" dirty="0" err="1"/>
              <a:t>fermentation</a:t>
            </a:r>
            <a:r>
              <a:rPr lang="de-DE" sz="900" dirty="0"/>
              <a:t>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formulation</a:t>
            </a:r>
            <a:r>
              <a:rPr lang="de-DE" sz="900" dirty="0"/>
              <a:t> </a:t>
            </a:r>
            <a:r>
              <a:rPr lang="de-DE" sz="900" dirty="0" err="1"/>
              <a:t>strategies</a:t>
            </a:r>
            <a:r>
              <a:rPr lang="de-DE" sz="900" dirty="0"/>
              <a:t> </a:t>
            </a:r>
            <a:r>
              <a:rPr lang="de-DE" sz="900" dirty="0" err="1"/>
              <a:t>for</a:t>
            </a:r>
            <a:r>
              <a:rPr lang="de-DE" sz="900" dirty="0"/>
              <a:t> a high endophytic </a:t>
            </a:r>
            <a:r>
              <a:rPr lang="de-DE" sz="900" dirty="0" err="1"/>
              <a:t>establishment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Beauveria</a:t>
            </a:r>
            <a:r>
              <a:rPr lang="de-DE" sz="900" dirty="0"/>
              <a:t> </a:t>
            </a:r>
            <a:r>
              <a:rPr lang="de-DE" sz="900" dirty="0" err="1"/>
              <a:t>bassiana</a:t>
            </a:r>
            <a:r>
              <a:rPr lang="de-DE" sz="900" dirty="0"/>
              <a:t> in </a:t>
            </a:r>
            <a:r>
              <a:rPr lang="de-DE" sz="900" dirty="0" err="1"/>
              <a:t>oilseed</a:t>
            </a:r>
            <a:r>
              <a:rPr lang="de-DE" sz="900" dirty="0"/>
              <a:t> </a:t>
            </a:r>
            <a:r>
              <a:rPr lang="de-DE" sz="900" dirty="0" err="1"/>
              <a:t>rape</a:t>
            </a:r>
            <a:r>
              <a:rPr lang="de-DE" sz="900" dirty="0"/>
              <a:t> </a:t>
            </a:r>
            <a:r>
              <a:rPr lang="de-DE" sz="900" dirty="0" err="1"/>
              <a:t>plants</a:t>
            </a:r>
            <a:r>
              <a:rPr lang="de-DE" sz="900" dirty="0"/>
              <a:t>. </a:t>
            </a:r>
            <a:r>
              <a:rPr lang="de-DE" sz="900" dirty="0" err="1"/>
              <a:t>Biol</a:t>
            </a:r>
            <a:r>
              <a:rPr lang="de-DE" sz="900" dirty="0"/>
              <a:t> Control 88, 26-36.</a:t>
            </a:r>
          </a:p>
          <a:p>
            <a:pPr>
              <a:buFont typeface="+mj-lt"/>
              <a:buAutoNum type="arabicPeriod"/>
            </a:pPr>
            <a:r>
              <a:rPr lang="de-DE" sz="900" dirty="0" err="1"/>
              <a:t>Reddy</a:t>
            </a:r>
            <a:r>
              <a:rPr lang="de-DE" sz="900" dirty="0"/>
              <a:t>, G.V.P., </a:t>
            </a:r>
            <a:r>
              <a:rPr lang="de-DE" sz="900" dirty="0" err="1"/>
              <a:t>Tangtrakulwanich</a:t>
            </a:r>
            <a:r>
              <a:rPr lang="de-DE" sz="900" dirty="0"/>
              <a:t>, K., Wu, S.H., Miller, J.H., </a:t>
            </a:r>
            <a:r>
              <a:rPr lang="de-DE" sz="900" dirty="0" err="1"/>
              <a:t>Ophus</a:t>
            </a:r>
            <a:r>
              <a:rPr lang="de-DE" sz="900" dirty="0"/>
              <a:t>, V.L., </a:t>
            </a:r>
            <a:r>
              <a:rPr lang="de-DE" sz="900" dirty="0" err="1"/>
              <a:t>Prewett</a:t>
            </a:r>
            <a:r>
              <a:rPr lang="de-DE" sz="900" dirty="0"/>
              <a:t>, J., </a:t>
            </a:r>
            <a:r>
              <a:rPr lang="de-DE" sz="900" dirty="0" err="1"/>
              <a:t>Jaronski</a:t>
            </a:r>
            <a:r>
              <a:rPr lang="de-DE" sz="900" dirty="0"/>
              <a:t>, S.T., 2014. Evaluation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the</a:t>
            </a:r>
            <a:r>
              <a:rPr lang="de-DE" sz="900" dirty="0"/>
              <a:t> </a:t>
            </a:r>
            <a:r>
              <a:rPr lang="de-DE" sz="900" dirty="0" err="1"/>
              <a:t>effectiveness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entomopathogens</a:t>
            </a:r>
            <a:r>
              <a:rPr lang="de-DE" sz="900" dirty="0"/>
              <a:t> </a:t>
            </a:r>
            <a:r>
              <a:rPr lang="de-DE" sz="900" dirty="0" err="1"/>
              <a:t>for</a:t>
            </a:r>
            <a:r>
              <a:rPr lang="de-DE" sz="900" dirty="0"/>
              <a:t> </a:t>
            </a:r>
            <a:r>
              <a:rPr lang="de-DE" sz="900" dirty="0" err="1"/>
              <a:t>the</a:t>
            </a:r>
            <a:r>
              <a:rPr lang="de-DE" sz="900" dirty="0"/>
              <a:t> </a:t>
            </a:r>
            <a:r>
              <a:rPr lang="de-DE" sz="900" dirty="0" err="1"/>
              <a:t>management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wireworms</a:t>
            </a:r>
            <a:r>
              <a:rPr lang="de-DE" sz="900" dirty="0"/>
              <a:t> (</a:t>
            </a:r>
            <a:r>
              <a:rPr lang="de-DE" sz="900" dirty="0" err="1"/>
              <a:t>Coleoptera</a:t>
            </a:r>
            <a:r>
              <a:rPr lang="de-DE" sz="900" dirty="0"/>
              <a:t>: </a:t>
            </a:r>
            <a:r>
              <a:rPr lang="de-DE" sz="900" dirty="0" err="1"/>
              <a:t>Elateridae</a:t>
            </a:r>
            <a:r>
              <a:rPr lang="de-DE" sz="900" dirty="0"/>
              <a:t>) on spring </a:t>
            </a:r>
            <a:r>
              <a:rPr lang="de-DE" sz="900" dirty="0" err="1"/>
              <a:t>wheat</a:t>
            </a:r>
            <a:r>
              <a:rPr lang="de-DE" sz="900" dirty="0"/>
              <a:t>. J </a:t>
            </a:r>
            <a:r>
              <a:rPr lang="de-DE" sz="900" dirty="0" err="1"/>
              <a:t>Invertebr</a:t>
            </a:r>
            <a:r>
              <a:rPr lang="de-DE" sz="900" dirty="0"/>
              <a:t> </a:t>
            </a:r>
            <a:r>
              <a:rPr lang="de-DE" sz="900" dirty="0" err="1"/>
              <a:t>Pathol</a:t>
            </a:r>
            <a:r>
              <a:rPr lang="de-DE" sz="900" dirty="0"/>
              <a:t> 120, 43-49.</a:t>
            </a:r>
          </a:p>
          <a:p>
            <a:pPr>
              <a:buFont typeface="+mj-lt"/>
              <a:buAutoNum type="arabicPeriod"/>
            </a:pPr>
            <a:r>
              <a:rPr lang="de-DE" sz="900" dirty="0"/>
              <a:t>Chong-Rodríguez, M., Maldonado-Blanco, M., Hernández-</a:t>
            </a:r>
            <a:r>
              <a:rPr lang="de-DE" sz="900" dirty="0" err="1"/>
              <a:t>Escareño</a:t>
            </a:r>
            <a:r>
              <a:rPr lang="de-DE" sz="900" dirty="0"/>
              <a:t>, J., </a:t>
            </a:r>
            <a:r>
              <a:rPr lang="de-DE" sz="900" dirty="0" err="1"/>
              <a:t>Galán</a:t>
            </a:r>
            <a:r>
              <a:rPr lang="de-DE" sz="900" dirty="0"/>
              <a:t>-Wong, L., Sandoval-Coronado, C., 2011. Study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Beauveria</a:t>
            </a:r>
            <a:r>
              <a:rPr lang="de-DE" sz="900" dirty="0"/>
              <a:t> </a:t>
            </a:r>
            <a:r>
              <a:rPr lang="de-DE" sz="900" dirty="0" err="1"/>
              <a:t>bassiana</a:t>
            </a:r>
            <a:r>
              <a:rPr lang="de-DE" sz="900" dirty="0"/>
              <a:t> </a:t>
            </a:r>
            <a:r>
              <a:rPr lang="de-DE" sz="900" dirty="0" err="1"/>
              <a:t>growth</a:t>
            </a:r>
            <a:r>
              <a:rPr lang="de-DE" sz="900" dirty="0"/>
              <a:t>, blastospore </a:t>
            </a:r>
            <a:r>
              <a:rPr lang="de-DE" sz="900" dirty="0" err="1"/>
              <a:t>yield</a:t>
            </a:r>
            <a:r>
              <a:rPr lang="de-DE" sz="900" dirty="0"/>
              <a:t>, </a:t>
            </a:r>
            <a:r>
              <a:rPr lang="de-DE" sz="900" dirty="0" err="1"/>
              <a:t>desiccation-tolerance</a:t>
            </a:r>
            <a:r>
              <a:rPr lang="de-DE" sz="900" dirty="0"/>
              <a:t>, </a:t>
            </a:r>
            <a:r>
              <a:rPr lang="de-DE" sz="900" dirty="0" err="1"/>
              <a:t>viability</a:t>
            </a:r>
            <a:r>
              <a:rPr lang="de-DE" sz="900" dirty="0"/>
              <a:t>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toxic</a:t>
            </a:r>
            <a:r>
              <a:rPr lang="de-DE" sz="900" dirty="0"/>
              <a:t> </a:t>
            </a:r>
            <a:r>
              <a:rPr lang="de-DE" sz="900" dirty="0" err="1"/>
              <a:t>activity</a:t>
            </a:r>
            <a:r>
              <a:rPr lang="de-DE" sz="900" dirty="0"/>
              <a:t> </a:t>
            </a:r>
            <a:r>
              <a:rPr lang="de-DE" sz="900" dirty="0" err="1"/>
              <a:t>using</a:t>
            </a:r>
            <a:r>
              <a:rPr lang="de-DE" sz="900" dirty="0"/>
              <a:t> different liquid </a:t>
            </a:r>
            <a:r>
              <a:rPr lang="de-DE" sz="900" dirty="0" err="1"/>
              <a:t>media</a:t>
            </a:r>
            <a:r>
              <a:rPr lang="de-DE" sz="900" dirty="0"/>
              <a:t>. African Journal </a:t>
            </a:r>
            <a:r>
              <a:rPr lang="de-DE" sz="900" dirty="0" err="1"/>
              <a:t>of</a:t>
            </a:r>
            <a:r>
              <a:rPr lang="de-DE" sz="900" dirty="0"/>
              <a:t> Biotechnology 10, 5736–5742.</a:t>
            </a:r>
          </a:p>
          <a:p>
            <a:pPr>
              <a:buFont typeface="+mj-lt"/>
              <a:buAutoNum type="arabicPeriod"/>
            </a:pPr>
            <a:r>
              <a:rPr lang="de-DE" sz="900" dirty="0"/>
              <a:t>Holder, D.J., </a:t>
            </a:r>
            <a:r>
              <a:rPr lang="de-DE" sz="900" dirty="0" err="1"/>
              <a:t>Kirkland</a:t>
            </a:r>
            <a:r>
              <a:rPr lang="de-DE" sz="900" dirty="0"/>
              <a:t>, B.H., Lewis, M.W., </a:t>
            </a:r>
            <a:r>
              <a:rPr lang="de-DE" sz="900" dirty="0" err="1"/>
              <a:t>Keyhani</a:t>
            </a:r>
            <a:r>
              <a:rPr lang="de-DE" sz="900" dirty="0"/>
              <a:t>, N.O., 2007. Surface </a:t>
            </a:r>
            <a:r>
              <a:rPr lang="de-DE" sz="900" dirty="0" err="1"/>
              <a:t>characteristics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the</a:t>
            </a:r>
            <a:r>
              <a:rPr lang="de-DE" sz="900" dirty="0"/>
              <a:t> entomopathogenic </a:t>
            </a:r>
            <a:r>
              <a:rPr lang="de-DE" sz="900" dirty="0" err="1"/>
              <a:t>fungus</a:t>
            </a:r>
            <a:r>
              <a:rPr lang="de-DE" sz="900" dirty="0"/>
              <a:t> </a:t>
            </a:r>
            <a:r>
              <a:rPr lang="de-DE" sz="900" i="1" dirty="0" err="1"/>
              <a:t>Beauveria</a:t>
            </a:r>
            <a:r>
              <a:rPr lang="de-DE" sz="900" dirty="0"/>
              <a:t> (</a:t>
            </a:r>
            <a:r>
              <a:rPr lang="de-DE" sz="900" dirty="0" err="1"/>
              <a:t>Cordyceps</a:t>
            </a:r>
            <a:r>
              <a:rPr lang="de-DE" sz="900" dirty="0"/>
              <a:t>) </a:t>
            </a:r>
            <a:r>
              <a:rPr lang="de-DE" sz="900" i="1" dirty="0" err="1"/>
              <a:t>bassiana</a:t>
            </a:r>
            <a:r>
              <a:rPr lang="de-DE" sz="900" dirty="0"/>
              <a:t>. </a:t>
            </a:r>
            <a:r>
              <a:rPr lang="de-DE" sz="900" dirty="0" err="1"/>
              <a:t>Microbiology</a:t>
            </a:r>
            <a:r>
              <a:rPr lang="de-DE" sz="900" dirty="0"/>
              <a:t>+ 153, 3448-3457.</a:t>
            </a:r>
          </a:p>
          <a:p>
            <a:pPr>
              <a:buFont typeface="+mj-lt"/>
              <a:buAutoNum type="arabicPeriod"/>
            </a:pPr>
            <a:r>
              <a:rPr lang="de-DE" sz="900" dirty="0"/>
              <a:t>Jackson, M.A., Erhan, S., </a:t>
            </a:r>
            <a:r>
              <a:rPr lang="de-DE" sz="900" dirty="0" err="1"/>
              <a:t>Poprawski</a:t>
            </a:r>
            <a:r>
              <a:rPr lang="de-DE" sz="900" dirty="0"/>
              <a:t>, T.J., 2006. </a:t>
            </a:r>
            <a:r>
              <a:rPr lang="de-DE" sz="900" dirty="0" err="1"/>
              <a:t>Influence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formulation</a:t>
            </a:r>
            <a:r>
              <a:rPr lang="de-DE" sz="900" dirty="0"/>
              <a:t> additives on </a:t>
            </a:r>
            <a:r>
              <a:rPr lang="de-DE" sz="900" dirty="0" err="1"/>
              <a:t>the</a:t>
            </a:r>
            <a:r>
              <a:rPr lang="de-DE" sz="900" dirty="0"/>
              <a:t> </a:t>
            </a:r>
            <a:r>
              <a:rPr lang="de-DE" sz="900" dirty="0" err="1"/>
              <a:t>desiccation</a:t>
            </a:r>
            <a:r>
              <a:rPr lang="de-DE" sz="900" dirty="0"/>
              <a:t> </a:t>
            </a:r>
            <a:r>
              <a:rPr lang="de-DE" sz="900" dirty="0" err="1"/>
              <a:t>tolerance</a:t>
            </a:r>
            <a:r>
              <a:rPr lang="de-DE" sz="900" dirty="0"/>
              <a:t>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storage</a:t>
            </a:r>
            <a:r>
              <a:rPr lang="de-DE" sz="900" dirty="0"/>
              <a:t> </a:t>
            </a:r>
            <a:r>
              <a:rPr lang="de-DE" sz="900" dirty="0" err="1"/>
              <a:t>stability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blastospores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the</a:t>
            </a:r>
            <a:r>
              <a:rPr lang="de-DE" sz="900" dirty="0"/>
              <a:t> entomopathogenic </a:t>
            </a:r>
            <a:r>
              <a:rPr lang="de-DE" sz="900" dirty="0" err="1"/>
              <a:t>fungus</a:t>
            </a:r>
            <a:r>
              <a:rPr lang="de-DE" sz="900" dirty="0"/>
              <a:t> </a:t>
            </a:r>
            <a:r>
              <a:rPr lang="de-DE" sz="900" dirty="0" err="1"/>
              <a:t>Paecilomyces</a:t>
            </a:r>
            <a:r>
              <a:rPr lang="de-DE" sz="900" dirty="0"/>
              <a:t> </a:t>
            </a:r>
            <a:r>
              <a:rPr lang="de-DE" sz="900" dirty="0" err="1"/>
              <a:t>fumosoroseus</a:t>
            </a:r>
            <a:r>
              <a:rPr lang="de-DE" sz="900" dirty="0"/>
              <a:t> (</a:t>
            </a:r>
            <a:r>
              <a:rPr lang="de-DE" sz="900" dirty="0" err="1"/>
              <a:t>Deuteromycotina</a:t>
            </a:r>
            <a:r>
              <a:rPr lang="de-DE" sz="900" dirty="0"/>
              <a:t> : </a:t>
            </a:r>
            <a:r>
              <a:rPr lang="de-DE" sz="900" dirty="0" err="1"/>
              <a:t>Hyphomycetes</a:t>
            </a:r>
            <a:r>
              <a:rPr lang="de-DE" sz="900" dirty="0"/>
              <a:t>). </a:t>
            </a:r>
            <a:r>
              <a:rPr lang="de-DE" sz="900" dirty="0" err="1"/>
              <a:t>Biocontrol</a:t>
            </a:r>
            <a:r>
              <a:rPr lang="de-DE" sz="900" dirty="0"/>
              <a:t> </a:t>
            </a:r>
            <a:r>
              <a:rPr lang="de-DE" sz="900" dirty="0" err="1"/>
              <a:t>Sci</a:t>
            </a:r>
            <a:r>
              <a:rPr lang="de-DE" sz="900" dirty="0"/>
              <a:t> </a:t>
            </a:r>
            <a:r>
              <a:rPr lang="de-DE" sz="900" dirty="0" err="1"/>
              <a:t>Techn</a:t>
            </a:r>
            <a:r>
              <a:rPr lang="de-DE" sz="900" dirty="0"/>
              <a:t> 16, 61-75.</a:t>
            </a:r>
          </a:p>
          <a:p>
            <a:pPr>
              <a:buFont typeface="+mj-lt"/>
              <a:buAutoNum type="arabicPeriod"/>
            </a:pPr>
            <a:r>
              <a:rPr lang="en-US" sz="900" dirty="0" err="1"/>
              <a:t>Boteva</a:t>
            </a:r>
            <a:r>
              <a:rPr lang="en-US" sz="900" dirty="0"/>
              <a:t>, E., </a:t>
            </a:r>
            <a:r>
              <a:rPr lang="en-US" sz="900" dirty="0" err="1"/>
              <a:t>Mironova</a:t>
            </a:r>
            <a:r>
              <a:rPr lang="en-US" sz="900" dirty="0"/>
              <a:t>, R., 2019. </a:t>
            </a:r>
            <a:r>
              <a:rPr lang="en-US" sz="900" dirty="0" err="1"/>
              <a:t>Maillard</a:t>
            </a:r>
            <a:r>
              <a:rPr lang="en-US" sz="900" dirty="0"/>
              <a:t> reaction and aging: can bacteria shed light on the link? </a:t>
            </a:r>
            <a:r>
              <a:rPr lang="en-US" sz="900" dirty="0" err="1"/>
              <a:t>Biotechnol</a:t>
            </a:r>
            <a:r>
              <a:rPr lang="en-US" sz="900" dirty="0"/>
              <a:t>. </a:t>
            </a:r>
            <a:r>
              <a:rPr lang="en-US" sz="900" dirty="0" err="1"/>
              <a:t>Biotechnol</a:t>
            </a:r>
            <a:r>
              <a:rPr lang="en-US" sz="900" dirty="0"/>
              <a:t>. Equip. 33, 481–497.</a:t>
            </a:r>
          </a:p>
          <a:p>
            <a:pPr>
              <a:buFont typeface="+mj-lt"/>
              <a:buAutoNum type="arabicPeriod"/>
            </a:pPr>
            <a:r>
              <a:rPr lang="en-US" sz="900" dirty="0" err="1"/>
              <a:t>Laskowska</a:t>
            </a:r>
            <a:r>
              <a:rPr lang="en-US" sz="900" dirty="0"/>
              <a:t>, E., </a:t>
            </a:r>
            <a:r>
              <a:rPr lang="en-US" sz="900" dirty="0" err="1"/>
              <a:t>Kuczyńska-Wiśnik</a:t>
            </a:r>
            <a:r>
              <a:rPr lang="en-US" sz="900" dirty="0"/>
              <a:t>, D., 2020. New insight into the mechanisms protecting bacteria during desiccation. </a:t>
            </a:r>
            <a:r>
              <a:rPr lang="en-US" sz="900" dirty="0" err="1"/>
              <a:t>Curr</a:t>
            </a:r>
            <a:r>
              <a:rPr lang="en-US" sz="900" dirty="0"/>
              <a:t>. Genet. 66, 313–318.</a:t>
            </a:r>
          </a:p>
          <a:p>
            <a:pPr>
              <a:buFont typeface="+mj-lt"/>
              <a:buAutoNum type="arabicPeriod"/>
            </a:pPr>
            <a:r>
              <a:rPr lang="de-DE" sz="900" dirty="0"/>
              <a:t>Franks, F., 1988. Protein Hydration. </a:t>
            </a:r>
            <a:r>
              <a:rPr lang="de-DE" sz="900" dirty="0" err="1"/>
              <a:t>SpringerLink</a:t>
            </a:r>
            <a:r>
              <a:rPr lang="de-DE" sz="900" dirty="0"/>
              <a:t>, 127–154.</a:t>
            </a:r>
          </a:p>
          <a:p>
            <a:pPr>
              <a:buFont typeface="+mj-lt"/>
              <a:buAutoNum type="arabicPeriod"/>
            </a:pPr>
            <a:r>
              <a:rPr lang="de-DE" sz="900" dirty="0" err="1"/>
              <a:t>Lebre</a:t>
            </a:r>
            <a:r>
              <a:rPr lang="de-DE" sz="900" dirty="0"/>
              <a:t>, P.H., De </a:t>
            </a:r>
            <a:r>
              <a:rPr lang="de-DE" sz="900" dirty="0" err="1"/>
              <a:t>Maayer</a:t>
            </a:r>
            <a:r>
              <a:rPr lang="de-DE" sz="900" dirty="0"/>
              <a:t>, P., </a:t>
            </a:r>
            <a:r>
              <a:rPr lang="de-DE" sz="900" dirty="0" err="1"/>
              <a:t>Cowan</a:t>
            </a:r>
            <a:r>
              <a:rPr lang="de-DE" sz="900" dirty="0"/>
              <a:t>, D.A., 2017. </a:t>
            </a:r>
            <a:r>
              <a:rPr lang="de-DE" sz="900" dirty="0" err="1"/>
              <a:t>Xerotolerant</a:t>
            </a:r>
            <a:r>
              <a:rPr lang="de-DE" sz="900" dirty="0"/>
              <a:t> </a:t>
            </a:r>
            <a:r>
              <a:rPr lang="de-DE" sz="900" dirty="0" err="1"/>
              <a:t>bacteria</a:t>
            </a:r>
            <a:r>
              <a:rPr lang="de-DE" sz="900" dirty="0"/>
              <a:t>: </a:t>
            </a:r>
            <a:r>
              <a:rPr lang="de-DE" sz="900" dirty="0" err="1"/>
              <a:t>surviving</a:t>
            </a:r>
            <a:r>
              <a:rPr lang="de-DE" sz="900" dirty="0"/>
              <a:t> </a:t>
            </a:r>
            <a:r>
              <a:rPr lang="de-DE" sz="900" dirty="0" err="1"/>
              <a:t>through</a:t>
            </a:r>
            <a:r>
              <a:rPr lang="de-DE" sz="900" dirty="0"/>
              <a:t> a dry </a:t>
            </a:r>
            <a:r>
              <a:rPr lang="de-DE" sz="900" dirty="0" err="1"/>
              <a:t>spell</a:t>
            </a:r>
            <a:r>
              <a:rPr lang="de-DE" sz="900" dirty="0"/>
              <a:t>. Nat. </a:t>
            </a:r>
            <a:r>
              <a:rPr lang="de-DE" sz="900" dirty="0" err="1"/>
              <a:t>Rev</a:t>
            </a:r>
            <a:r>
              <a:rPr lang="de-DE" sz="900" dirty="0"/>
              <a:t>. </a:t>
            </a:r>
            <a:r>
              <a:rPr lang="de-DE" sz="900" dirty="0" err="1"/>
              <a:t>Microbiol</a:t>
            </a:r>
            <a:r>
              <a:rPr lang="de-DE" sz="900" dirty="0"/>
              <a:t>. 15, 285–296.</a:t>
            </a:r>
          </a:p>
          <a:p>
            <a:pPr>
              <a:buFont typeface="+mj-lt"/>
              <a:buAutoNum type="arabicPeriod"/>
            </a:pPr>
            <a:r>
              <a:rPr lang="de-DE" sz="900" dirty="0" err="1"/>
              <a:t>Raghunathan</a:t>
            </a:r>
            <a:r>
              <a:rPr lang="de-DE" sz="900" dirty="0"/>
              <a:t>, V.A., </a:t>
            </a:r>
            <a:r>
              <a:rPr lang="de-DE" sz="900" dirty="0" err="1"/>
              <a:t>Katsaras</a:t>
            </a:r>
            <a:r>
              <a:rPr lang="de-DE" sz="900" dirty="0"/>
              <a:t>, J., 1996. L</a:t>
            </a:r>
            <a:r>
              <a:rPr lang="el-GR" sz="900" dirty="0"/>
              <a:t>β′→</a:t>
            </a:r>
            <a:r>
              <a:rPr lang="de-DE" sz="900" dirty="0" err="1"/>
              <a:t>Lc</a:t>
            </a:r>
            <a:r>
              <a:rPr lang="de-DE" sz="900" dirty="0"/>
              <a:t>′ </a:t>
            </a:r>
            <a:r>
              <a:rPr lang="de-DE" sz="900" dirty="0" err="1"/>
              <a:t>phase</a:t>
            </a:r>
            <a:r>
              <a:rPr lang="de-DE" sz="900" dirty="0"/>
              <a:t> </a:t>
            </a:r>
            <a:r>
              <a:rPr lang="de-DE" sz="900" dirty="0" err="1"/>
              <a:t>transition</a:t>
            </a:r>
            <a:r>
              <a:rPr lang="de-DE" sz="900" dirty="0"/>
              <a:t> in </a:t>
            </a:r>
            <a:r>
              <a:rPr lang="de-DE" sz="900" dirty="0" err="1"/>
              <a:t>phosphatidylcholine</a:t>
            </a:r>
            <a:r>
              <a:rPr lang="de-DE" sz="900" dirty="0"/>
              <a:t> </a:t>
            </a:r>
            <a:r>
              <a:rPr lang="de-DE" sz="900" dirty="0" err="1"/>
              <a:t>lipid</a:t>
            </a:r>
            <a:r>
              <a:rPr lang="de-DE" sz="900" dirty="0"/>
              <a:t> </a:t>
            </a:r>
            <a:r>
              <a:rPr lang="de-DE" sz="900" dirty="0" err="1"/>
              <a:t>bilayers</a:t>
            </a:r>
            <a:r>
              <a:rPr lang="de-DE" sz="900" dirty="0"/>
              <a:t>: A </a:t>
            </a:r>
            <a:r>
              <a:rPr lang="de-DE" sz="900" dirty="0" err="1"/>
              <a:t>disorder</a:t>
            </a:r>
            <a:r>
              <a:rPr lang="de-DE" sz="900" dirty="0"/>
              <a:t>-order </a:t>
            </a:r>
            <a:r>
              <a:rPr lang="de-DE" sz="900" dirty="0" err="1"/>
              <a:t>transition</a:t>
            </a:r>
            <a:r>
              <a:rPr lang="de-DE" sz="900" dirty="0"/>
              <a:t> in </a:t>
            </a:r>
            <a:r>
              <a:rPr lang="de-DE" sz="900" dirty="0" err="1"/>
              <a:t>two</a:t>
            </a:r>
            <a:r>
              <a:rPr lang="de-DE" sz="900" dirty="0"/>
              <a:t> </a:t>
            </a:r>
            <a:r>
              <a:rPr lang="de-DE" sz="900" dirty="0" err="1"/>
              <a:t>dimensions</a:t>
            </a:r>
            <a:r>
              <a:rPr lang="de-DE" sz="900" dirty="0"/>
              <a:t>. Phys. </a:t>
            </a:r>
            <a:r>
              <a:rPr lang="de-DE" sz="900" dirty="0" err="1"/>
              <a:t>Rev</a:t>
            </a:r>
            <a:r>
              <a:rPr lang="de-DE" sz="900" dirty="0"/>
              <a:t>. E 54, 4446–4449.</a:t>
            </a:r>
          </a:p>
          <a:p>
            <a:pPr>
              <a:buFont typeface="+mj-lt"/>
              <a:buAutoNum type="arabicPeriod"/>
            </a:pPr>
            <a:r>
              <a:rPr lang="de-DE" sz="900" dirty="0" err="1"/>
              <a:t>Rangamani</a:t>
            </a:r>
            <a:r>
              <a:rPr lang="de-DE" sz="900" dirty="0"/>
              <a:t>, P., </a:t>
            </a:r>
            <a:r>
              <a:rPr lang="de-DE" sz="900" dirty="0" err="1"/>
              <a:t>Katira</a:t>
            </a:r>
            <a:r>
              <a:rPr lang="de-DE" sz="900" dirty="0"/>
              <a:t>, S., Smit, B., Oster, G., 2014. Lipid </a:t>
            </a:r>
            <a:r>
              <a:rPr lang="de-DE" sz="900" dirty="0" err="1"/>
              <a:t>Tilt</a:t>
            </a:r>
            <a:r>
              <a:rPr lang="de-DE" sz="900" dirty="0"/>
              <a:t> </a:t>
            </a:r>
            <a:r>
              <a:rPr lang="de-DE" sz="900" dirty="0" err="1"/>
              <a:t>Regulates</a:t>
            </a:r>
            <a:r>
              <a:rPr lang="de-DE" sz="900" dirty="0"/>
              <a:t> Ripple Phase </a:t>
            </a:r>
            <a:r>
              <a:rPr lang="de-DE" sz="900" dirty="0" err="1"/>
              <a:t>Behavior</a:t>
            </a:r>
            <a:r>
              <a:rPr lang="de-DE" sz="900" dirty="0"/>
              <a:t> in Lipid </a:t>
            </a:r>
            <a:r>
              <a:rPr lang="de-DE" sz="900" dirty="0" err="1"/>
              <a:t>Bilayer</a:t>
            </a:r>
            <a:r>
              <a:rPr lang="de-DE" sz="900" dirty="0"/>
              <a:t>. </a:t>
            </a:r>
            <a:r>
              <a:rPr lang="de-DE" sz="900" dirty="0" err="1"/>
              <a:t>Biophys</a:t>
            </a:r>
            <a:r>
              <a:rPr lang="de-DE" sz="900" dirty="0"/>
              <a:t>. J. 106, 509a.</a:t>
            </a:r>
          </a:p>
          <a:p>
            <a:pPr>
              <a:buFont typeface="+mj-lt"/>
              <a:buAutoNum type="arabicPeriod"/>
            </a:pPr>
            <a:r>
              <a:rPr lang="de-DE" sz="900" dirty="0" err="1"/>
              <a:t>Scheve</a:t>
            </a:r>
            <a:r>
              <a:rPr lang="de-DE" sz="900" dirty="0"/>
              <a:t>, C.S., Gonzales, P.A., Momin, N., </a:t>
            </a:r>
            <a:r>
              <a:rPr lang="de-DE" sz="900" dirty="0" err="1"/>
              <a:t>Stachowiak</a:t>
            </a:r>
            <a:r>
              <a:rPr lang="de-DE" sz="900" dirty="0"/>
              <a:t>, J.C., 2013. </a:t>
            </a:r>
            <a:r>
              <a:rPr lang="de-DE" sz="900" dirty="0" err="1"/>
              <a:t>Steric</a:t>
            </a:r>
            <a:r>
              <a:rPr lang="de-DE" sz="900" dirty="0"/>
              <a:t> </a:t>
            </a:r>
            <a:r>
              <a:rPr lang="de-DE" sz="900" dirty="0" err="1"/>
              <a:t>Pressure</a:t>
            </a:r>
            <a:r>
              <a:rPr lang="de-DE" sz="900" dirty="0"/>
              <a:t> </a:t>
            </a:r>
            <a:r>
              <a:rPr lang="de-DE" sz="900" dirty="0" err="1"/>
              <a:t>between</a:t>
            </a:r>
            <a:r>
              <a:rPr lang="de-DE" sz="900" dirty="0"/>
              <a:t> Membrane-</a:t>
            </a:r>
            <a:r>
              <a:rPr lang="de-DE" sz="900" dirty="0" err="1"/>
              <a:t>Bound</a:t>
            </a:r>
            <a:r>
              <a:rPr lang="de-DE" sz="900" dirty="0"/>
              <a:t> Proteins </a:t>
            </a:r>
            <a:r>
              <a:rPr lang="de-DE" sz="900" dirty="0" err="1"/>
              <a:t>Opposes</a:t>
            </a:r>
            <a:r>
              <a:rPr lang="de-DE" sz="900" dirty="0"/>
              <a:t> Lipid Phase Separation. J. Am. Chem. </a:t>
            </a:r>
            <a:r>
              <a:rPr lang="de-DE" sz="900" dirty="0" err="1"/>
              <a:t>Soc</a:t>
            </a:r>
            <a:r>
              <a:rPr lang="de-DE" sz="900" dirty="0"/>
              <a:t>. 135, 1185–1188.</a:t>
            </a:r>
          </a:p>
          <a:p>
            <a:pPr>
              <a:buFont typeface="+mj-lt"/>
              <a:buAutoNum type="arabicPeriod"/>
            </a:pPr>
            <a:r>
              <a:rPr lang="de-DE" sz="900" dirty="0" err="1"/>
              <a:t>França</a:t>
            </a:r>
            <a:r>
              <a:rPr lang="de-DE" sz="900" dirty="0"/>
              <a:t>, M.B., Panek, A.D., </a:t>
            </a:r>
            <a:r>
              <a:rPr lang="de-DE" sz="900" dirty="0" err="1"/>
              <a:t>Eleutherio</a:t>
            </a:r>
            <a:r>
              <a:rPr lang="de-DE" sz="900" dirty="0"/>
              <a:t>, E.C.A., 2007. Oxidative stress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its</a:t>
            </a:r>
            <a:r>
              <a:rPr lang="de-DE" sz="900" dirty="0"/>
              <a:t> </a:t>
            </a:r>
            <a:r>
              <a:rPr lang="de-DE" sz="900" dirty="0" err="1"/>
              <a:t>effects</a:t>
            </a:r>
            <a:r>
              <a:rPr lang="de-DE" sz="900" dirty="0"/>
              <a:t> </a:t>
            </a:r>
            <a:r>
              <a:rPr lang="de-DE" sz="900" dirty="0" err="1"/>
              <a:t>during</a:t>
            </a:r>
            <a:r>
              <a:rPr lang="de-DE" sz="900" dirty="0"/>
              <a:t> </a:t>
            </a:r>
            <a:r>
              <a:rPr lang="de-DE" sz="900" dirty="0" err="1"/>
              <a:t>dehydration</a:t>
            </a:r>
            <a:r>
              <a:rPr lang="de-DE" sz="900" dirty="0"/>
              <a:t>. Comp. </a:t>
            </a:r>
            <a:r>
              <a:rPr lang="de-DE" sz="900" dirty="0" err="1"/>
              <a:t>Biochem</a:t>
            </a:r>
            <a:r>
              <a:rPr lang="de-DE" sz="900" dirty="0"/>
              <a:t>. </a:t>
            </a:r>
            <a:r>
              <a:rPr lang="de-DE" sz="900" dirty="0" err="1"/>
              <a:t>Physiol</a:t>
            </a:r>
            <a:r>
              <a:rPr lang="de-DE" sz="900" dirty="0"/>
              <a:t>. A: Mol. </a:t>
            </a:r>
            <a:r>
              <a:rPr lang="de-DE" sz="900" dirty="0" err="1"/>
              <a:t>Integr</a:t>
            </a:r>
            <a:r>
              <a:rPr lang="de-DE" sz="900" dirty="0"/>
              <a:t>. </a:t>
            </a:r>
            <a:r>
              <a:rPr lang="de-DE" sz="900" dirty="0" err="1"/>
              <a:t>Physiol</a:t>
            </a:r>
            <a:r>
              <a:rPr lang="de-DE" sz="900" dirty="0"/>
              <a:t>. 146, 621–631.</a:t>
            </a:r>
          </a:p>
          <a:p>
            <a:pPr>
              <a:buFont typeface="+mj-lt"/>
              <a:buAutoNum type="arabicPeriod"/>
            </a:pPr>
            <a:r>
              <a:rPr lang="de-DE" sz="900" dirty="0" err="1"/>
              <a:t>Mascarin</a:t>
            </a:r>
            <a:r>
              <a:rPr lang="de-DE" sz="900" dirty="0"/>
              <a:t>, G.M., Jackson, M.A., Behle, R.W., </a:t>
            </a:r>
            <a:r>
              <a:rPr lang="de-DE" sz="900" dirty="0" err="1"/>
              <a:t>Kobori</a:t>
            </a:r>
            <a:r>
              <a:rPr lang="de-DE" sz="900" dirty="0"/>
              <a:t>, N.N., </a:t>
            </a:r>
            <a:r>
              <a:rPr lang="de-DE" sz="900" dirty="0" err="1"/>
              <a:t>Delalibera</a:t>
            </a:r>
            <a:r>
              <a:rPr lang="de-DE" sz="900" dirty="0"/>
              <a:t>, I., 2016. </a:t>
            </a:r>
            <a:r>
              <a:rPr lang="de-DE" sz="900" dirty="0" err="1"/>
              <a:t>Improved</a:t>
            </a:r>
            <a:r>
              <a:rPr lang="de-DE" sz="900" dirty="0"/>
              <a:t> </a:t>
            </a:r>
            <a:r>
              <a:rPr lang="de-DE" sz="900" dirty="0" err="1"/>
              <a:t>shelf</a:t>
            </a:r>
            <a:r>
              <a:rPr lang="de-DE" sz="900" dirty="0"/>
              <a:t> </a:t>
            </a:r>
            <a:r>
              <a:rPr lang="de-DE" sz="900" dirty="0" err="1"/>
              <a:t>life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dried</a:t>
            </a:r>
            <a:r>
              <a:rPr lang="de-DE" sz="900" dirty="0"/>
              <a:t> </a:t>
            </a:r>
            <a:r>
              <a:rPr lang="de-DE" sz="900" dirty="0" err="1"/>
              <a:t>Beauveria</a:t>
            </a:r>
            <a:r>
              <a:rPr lang="de-DE" sz="900" dirty="0"/>
              <a:t> </a:t>
            </a:r>
            <a:r>
              <a:rPr lang="de-DE" sz="900" dirty="0" err="1"/>
              <a:t>bassiana</a:t>
            </a:r>
            <a:r>
              <a:rPr lang="de-DE" sz="900" dirty="0"/>
              <a:t> blastospores </a:t>
            </a:r>
            <a:r>
              <a:rPr lang="de-DE" sz="900" dirty="0" err="1"/>
              <a:t>using</a:t>
            </a:r>
            <a:r>
              <a:rPr lang="de-DE" sz="900" dirty="0"/>
              <a:t> </a:t>
            </a:r>
            <a:r>
              <a:rPr lang="de-DE" sz="900" dirty="0" err="1"/>
              <a:t>convective</a:t>
            </a:r>
            <a:r>
              <a:rPr lang="de-DE" sz="900" dirty="0"/>
              <a:t> </a:t>
            </a:r>
            <a:r>
              <a:rPr lang="de-DE" sz="900" dirty="0" err="1"/>
              <a:t>drying</a:t>
            </a:r>
            <a:r>
              <a:rPr lang="de-DE" sz="900" dirty="0"/>
              <a:t>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active</a:t>
            </a:r>
            <a:r>
              <a:rPr lang="de-DE" sz="900" dirty="0"/>
              <a:t> </a:t>
            </a:r>
            <a:r>
              <a:rPr lang="de-DE" sz="900" dirty="0" err="1"/>
              <a:t>packaging</a:t>
            </a:r>
            <a:r>
              <a:rPr lang="de-DE" sz="900" dirty="0"/>
              <a:t> </a:t>
            </a:r>
            <a:r>
              <a:rPr lang="de-DE" sz="900" dirty="0" err="1"/>
              <a:t>processes</a:t>
            </a:r>
            <a:r>
              <a:rPr lang="de-DE" sz="900" dirty="0"/>
              <a:t>. </a:t>
            </a:r>
            <a:r>
              <a:rPr lang="de-DE" sz="900" dirty="0" err="1"/>
              <a:t>Appl</a:t>
            </a:r>
            <a:r>
              <a:rPr lang="de-DE" sz="900" dirty="0"/>
              <a:t> </a:t>
            </a:r>
            <a:r>
              <a:rPr lang="de-DE" sz="900" dirty="0" err="1"/>
              <a:t>Microbiol</a:t>
            </a:r>
            <a:r>
              <a:rPr lang="de-DE" sz="900" dirty="0"/>
              <a:t> </a:t>
            </a:r>
            <a:r>
              <a:rPr lang="de-DE" sz="900" dirty="0" err="1"/>
              <a:t>Biot</a:t>
            </a:r>
            <a:r>
              <a:rPr lang="de-DE" sz="900" dirty="0"/>
              <a:t> 100, 8359-8370.</a:t>
            </a:r>
          </a:p>
          <a:p>
            <a:pPr>
              <a:buFont typeface="+mj-lt"/>
              <a:buAutoNum type="arabicPeriod"/>
            </a:pPr>
            <a:r>
              <a:rPr lang="de-DE" sz="900" dirty="0" err="1"/>
              <a:t>Kurtmann</a:t>
            </a:r>
            <a:r>
              <a:rPr lang="de-DE" sz="900" dirty="0"/>
              <a:t>, L., Carlsen, C.U., </a:t>
            </a:r>
            <a:r>
              <a:rPr lang="de-DE" sz="900" dirty="0" err="1"/>
              <a:t>Risbo</a:t>
            </a:r>
            <a:r>
              <a:rPr lang="de-DE" sz="900" dirty="0"/>
              <a:t>, J., </a:t>
            </a:r>
            <a:r>
              <a:rPr lang="de-DE" sz="900" dirty="0" err="1"/>
              <a:t>Skibsted</a:t>
            </a:r>
            <a:r>
              <a:rPr lang="de-DE" sz="900" dirty="0"/>
              <a:t>, L.H., 2009. Storage </a:t>
            </a:r>
            <a:r>
              <a:rPr lang="de-DE" sz="900" dirty="0" err="1"/>
              <a:t>stability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freeze</a:t>
            </a:r>
            <a:r>
              <a:rPr lang="de-DE" sz="900" dirty="0"/>
              <a:t>–</a:t>
            </a:r>
            <a:r>
              <a:rPr lang="de-DE" sz="900" dirty="0" err="1"/>
              <a:t>dried</a:t>
            </a:r>
            <a:r>
              <a:rPr lang="de-DE" sz="900" dirty="0"/>
              <a:t> </a:t>
            </a:r>
            <a:r>
              <a:rPr lang="de-DE" sz="900" dirty="0" err="1"/>
              <a:t>Lactobacillus</a:t>
            </a:r>
            <a:r>
              <a:rPr lang="de-DE" sz="900" dirty="0"/>
              <a:t> </a:t>
            </a:r>
            <a:r>
              <a:rPr lang="de-DE" sz="900" dirty="0" err="1"/>
              <a:t>acidophilus</a:t>
            </a:r>
            <a:r>
              <a:rPr lang="de-DE" sz="900" dirty="0"/>
              <a:t> (La-5) in </a:t>
            </a:r>
            <a:r>
              <a:rPr lang="de-DE" sz="900" dirty="0" err="1"/>
              <a:t>relation</a:t>
            </a:r>
            <a:r>
              <a:rPr lang="de-DE" sz="900" dirty="0"/>
              <a:t> </a:t>
            </a:r>
            <a:r>
              <a:rPr lang="de-DE" sz="900" dirty="0" err="1"/>
              <a:t>to</a:t>
            </a:r>
            <a:r>
              <a:rPr lang="de-DE" sz="900" dirty="0"/>
              <a:t> </a:t>
            </a:r>
            <a:r>
              <a:rPr lang="de-DE" sz="900" dirty="0" err="1"/>
              <a:t>water</a:t>
            </a:r>
            <a:r>
              <a:rPr lang="de-DE" sz="900" dirty="0"/>
              <a:t> </a:t>
            </a:r>
            <a:r>
              <a:rPr lang="de-DE" sz="900" dirty="0" err="1"/>
              <a:t>activity</a:t>
            </a:r>
            <a:r>
              <a:rPr lang="de-DE" sz="900" dirty="0"/>
              <a:t>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presence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oxygen</a:t>
            </a:r>
            <a:r>
              <a:rPr lang="de-DE" sz="900" dirty="0"/>
              <a:t>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ascorbate</a:t>
            </a:r>
            <a:r>
              <a:rPr lang="de-DE" sz="900" dirty="0"/>
              <a:t>. </a:t>
            </a:r>
            <a:r>
              <a:rPr lang="de-DE" sz="900" dirty="0" err="1"/>
              <a:t>Cryobiology</a:t>
            </a:r>
            <a:r>
              <a:rPr lang="de-DE" sz="900" dirty="0"/>
              <a:t> 58, 175–180.</a:t>
            </a:r>
          </a:p>
          <a:p>
            <a:pPr>
              <a:buFont typeface="+mj-lt"/>
              <a:buAutoNum type="arabicPeriod"/>
            </a:pPr>
            <a:r>
              <a:rPr lang="de-DE" sz="900" dirty="0" err="1"/>
              <a:t>Bodzen</a:t>
            </a:r>
            <a:r>
              <a:rPr lang="de-DE" sz="900" dirty="0"/>
              <a:t>, A., </a:t>
            </a:r>
            <a:r>
              <a:rPr lang="de-DE" sz="900" dirty="0" err="1"/>
              <a:t>Iaconelli</a:t>
            </a:r>
            <a:r>
              <a:rPr lang="de-DE" sz="900" dirty="0"/>
              <a:t>, C., </a:t>
            </a:r>
            <a:r>
              <a:rPr lang="de-DE" sz="900" dirty="0" err="1"/>
              <a:t>Charriau</a:t>
            </a:r>
            <a:r>
              <a:rPr lang="de-DE" sz="900" dirty="0"/>
              <a:t>, A., Dupont, S., </a:t>
            </a:r>
            <a:r>
              <a:rPr lang="de-DE" sz="900" dirty="0" err="1"/>
              <a:t>Beney</a:t>
            </a:r>
            <a:r>
              <a:rPr lang="de-DE" sz="900" dirty="0"/>
              <a:t>, L., Gervais, P., 2020. </a:t>
            </a:r>
            <a:r>
              <a:rPr lang="de-DE" sz="900" dirty="0" err="1"/>
              <a:t>Specific</a:t>
            </a:r>
            <a:r>
              <a:rPr lang="de-DE" sz="900" dirty="0"/>
              <a:t> </a:t>
            </a:r>
            <a:r>
              <a:rPr lang="de-DE" sz="900" dirty="0" err="1"/>
              <a:t>Gaseous</a:t>
            </a:r>
            <a:r>
              <a:rPr lang="de-DE" sz="900" dirty="0"/>
              <a:t> </a:t>
            </a:r>
            <a:r>
              <a:rPr lang="de-DE" sz="900" dirty="0" err="1"/>
              <a:t>Conditions</a:t>
            </a:r>
            <a:r>
              <a:rPr lang="de-DE" sz="900" dirty="0"/>
              <a:t> </a:t>
            </a:r>
            <a:r>
              <a:rPr lang="de-DE" sz="900" dirty="0" err="1"/>
              <a:t>Significantly</a:t>
            </a:r>
            <a:r>
              <a:rPr lang="de-DE" sz="900" dirty="0"/>
              <a:t> </a:t>
            </a:r>
            <a:r>
              <a:rPr lang="de-DE" sz="900" dirty="0" err="1"/>
              <a:t>Improve</a:t>
            </a:r>
            <a:r>
              <a:rPr lang="de-DE" sz="900" dirty="0"/>
              <a:t> </a:t>
            </a:r>
            <a:r>
              <a:rPr lang="de-DE" sz="900" dirty="0" err="1"/>
              <a:t>Lactobacillus</a:t>
            </a:r>
            <a:r>
              <a:rPr lang="de-DE" sz="900" dirty="0"/>
              <a:t> </a:t>
            </a:r>
            <a:r>
              <a:rPr lang="de-DE" sz="900" dirty="0" err="1"/>
              <a:t>casei</a:t>
            </a:r>
            <a:r>
              <a:rPr lang="de-DE" sz="900" dirty="0"/>
              <a:t> </a:t>
            </a:r>
            <a:r>
              <a:rPr lang="de-DE" sz="900" dirty="0" err="1"/>
              <a:t>and</a:t>
            </a:r>
            <a:r>
              <a:rPr lang="de-DE" sz="900" dirty="0"/>
              <a:t> Escherichia coli </a:t>
            </a:r>
            <a:r>
              <a:rPr lang="de-DE" sz="900" dirty="0" err="1"/>
              <a:t>Survival</a:t>
            </a:r>
            <a:r>
              <a:rPr lang="de-DE" sz="900" dirty="0"/>
              <a:t> </a:t>
            </a:r>
            <a:r>
              <a:rPr lang="de-DE" sz="900" dirty="0" err="1"/>
              <a:t>to</a:t>
            </a:r>
            <a:r>
              <a:rPr lang="de-DE" sz="900" dirty="0"/>
              <a:t> </a:t>
            </a:r>
            <a:r>
              <a:rPr lang="de-DE" sz="900" dirty="0" err="1"/>
              <a:t>Freeze</a:t>
            </a:r>
            <a:r>
              <a:rPr lang="de-DE" sz="900" dirty="0"/>
              <a:t> </a:t>
            </a:r>
            <a:r>
              <a:rPr lang="de-DE" sz="900" dirty="0" err="1"/>
              <a:t>Drying</a:t>
            </a:r>
            <a:r>
              <a:rPr lang="de-DE" sz="900" dirty="0"/>
              <a:t>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Rehydration</a:t>
            </a:r>
            <a:r>
              <a:rPr lang="de-DE" sz="900" dirty="0"/>
              <a:t>. Applied </a:t>
            </a:r>
            <a:r>
              <a:rPr lang="de-DE" sz="900" dirty="0" err="1"/>
              <a:t>food</a:t>
            </a:r>
            <a:r>
              <a:rPr lang="de-DE" sz="900" dirty="0"/>
              <a:t> </a:t>
            </a:r>
            <a:r>
              <a:rPr lang="de-DE" sz="900" dirty="0" err="1"/>
              <a:t>technology</a:t>
            </a:r>
            <a:r>
              <a:rPr lang="de-DE" sz="900" dirty="0"/>
              <a:t> 7, 2.</a:t>
            </a:r>
          </a:p>
          <a:p>
            <a:pPr>
              <a:buFont typeface="+mj-lt"/>
              <a:buAutoNum type="arabicPeriod"/>
            </a:pPr>
            <a:r>
              <a:rPr lang="en-US" sz="900" dirty="0"/>
              <a:t>Potts, M., 1994. Desiccation Tolerance of Prokaryotes. </a:t>
            </a:r>
            <a:r>
              <a:rPr lang="en-US" sz="900" dirty="0" err="1"/>
              <a:t>Microbiol</a:t>
            </a:r>
            <a:r>
              <a:rPr lang="en-US" sz="900" dirty="0"/>
              <a:t> Rev 58, 755-805.</a:t>
            </a:r>
          </a:p>
          <a:p>
            <a:pPr>
              <a:buFont typeface="+mj-lt"/>
              <a:buAutoNum type="arabicPeriod"/>
            </a:pPr>
            <a:r>
              <a:rPr lang="en-US" sz="900" dirty="0" err="1"/>
              <a:t>García</a:t>
            </a:r>
            <a:r>
              <a:rPr lang="en-US" sz="900" dirty="0"/>
              <a:t>, A.H., 2011. </a:t>
            </a:r>
            <a:r>
              <a:rPr lang="en-US" sz="900" dirty="0" err="1"/>
              <a:t>Anhydrobiosis</a:t>
            </a:r>
            <a:r>
              <a:rPr lang="en-US" sz="900" dirty="0"/>
              <a:t> in bacteria: From physiology to applications. undefined.</a:t>
            </a:r>
            <a:endParaRPr lang="de-DE" sz="900" dirty="0"/>
          </a:p>
          <a:p>
            <a:pPr>
              <a:buFont typeface="+mj-lt"/>
              <a:buAutoNum type="arabicPeriod"/>
            </a:pPr>
            <a:endParaRPr lang="de-DE" sz="1400" dirty="0"/>
          </a:p>
          <a:p>
            <a:pPr>
              <a:buFont typeface="+mj-lt"/>
              <a:buAutoNum type="arabicPeriod"/>
            </a:pPr>
            <a:endParaRPr lang="de-DE" sz="1400" dirty="0"/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11933" y="53204"/>
            <a:ext cx="10471979" cy="576081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pitchFamily="-112" charset="-128"/>
                <a:cs typeface="Geneva" pitchFamily="-112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9pPr>
          </a:lstStyle>
          <a:p>
            <a:pPr algn="l"/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908060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735764" y="760423"/>
            <a:ext cx="9397067" cy="5724038"/>
          </a:xfrm>
        </p:spPr>
        <p:txBody>
          <a:bodyPr/>
          <a:lstStyle/>
          <a:p>
            <a:endParaRPr lang="de-DE" sz="1600" b="1" dirty="0"/>
          </a:p>
          <a:p>
            <a:r>
              <a:rPr lang="de-DE" sz="1600" b="1" dirty="0"/>
              <a:t>Dehydration:</a:t>
            </a:r>
          </a:p>
          <a:p>
            <a:pPr lvl="1"/>
            <a:r>
              <a:rPr lang="de-DE" sz="1400" dirty="0" err="1">
                <a:solidFill>
                  <a:prstClr val="black"/>
                </a:solidFill>
              </a:rPr>
              <a:t>accumulation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of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reactive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oxygen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species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900" dirty="0"/>
              <a:t>[14,16,20]</a:t>
            </a:r>
            <a:endParaRPr lang="de-DE" sz="900" dirty="0">
              <a:solidFill>
                <a:prstClr val="black"/>
              </a:solidFill>
            </a:endParaRPr>
          </a:p>
          <a:p>
            <a:pPr lvl="1"/>
            <a:r>
              <a:rPr lang="de-DE" sz="1400" dirty="0" err="1">
                <a:solidFill>
                  <a:prstClr val="black"/>
                </a:solidFill>
              </a:rPr>
              <a:t>loss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of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membrane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fluidity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900" dirty="0"/>
              <a:t>[17-19]</a:t>
            </a:r>
            <a:endParaRPr lang="de-DE" sz="1400" dirty="0">
              <a:solidFill>
                <a:prstClr val="black"/>
              </a:solidFill>
            </a:endParaRPr>
          </a:p>
          <a:p>
            <a:pPr lvl="1"/>
            <a:r>
              <a:rPr lang="de-DE" sz="1400" dirty="0">
                <a:solidFill>
                  <a:prstClr val="black"/>
                </a:solidFill>
              </a:rPr>
              <a:t>DNA/Protein </a:t>
            </a:r>
            <a:r>
              <a:rPr lang="de-DE" sz="1400" dirty="0" err="1">
                <a:solidFill>
                  <a:prstClr val="black"/>
                </a:solidFill>
              </a:rPr>
              <a:t>aggregation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or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cross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>
                <a:solidFill>
                  <a:prstClr val="black"/>
                </a:solidFill>
              </a:rPr>
              <a:t>linking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900" dirty="0">
                <a:solidFill>
                  <a:prstClr val="black"/>
                </a:solidFill>
              </a:rPr>
              <a:t>[13-16]</a:t>
            </a:r>
            <a:endParaRPr lang="de-DE" sz="1400" dirty="0">
              <a:solidFill>
                <a:prstClr val="black"/>
              </a:solidFill>
            </a:endParaRPr>
          </a:p>
          <a:p>
            <a:pPr marL="457200" lvl="1" indent="0">
              <a:buNone/>
            </a:pPr>
            <a:r>
              <a:rPr lang="de-DE" sz="1600" b="1" dirty="0"/>
              <a:t>	-&gt; </a:t>
            </a:r>
            <a:r>
              <a:rPr lang="de-DE" sz="1600" b="1" dirty="0" err="1">
                <a:solidFill>
                  <a:srgbClr val="09AF19"/>
                </a:solidFill>
              </a:rPr>
              <a:t>special</a:t>
            </a:r>
            <a:r>
              <a:rPr lang="de-DE" sz="1600" b="1" dirty="0">
                <a:solidFill>
                  <a:srgbClr val="09AF19"/>
                </a:solidFill>
              </a:rPr>
              <a:t> </a:t>
            </a:r>
            <a:r>
              <a:rPr lang="de-DE" sz="1600" b="1" dirty="0" err="1">
                <a:solidFill>
                  <a:srgbClr val="09AF19"/>
                </a:solidFill>
              </a:rPr>
              <a:t>fermentation</a:t>
            </a:r>
            <a:r>
              <a:rPr lang="de-DE" sz="1600" b="1" dirty="0">
                <a:solidFill>
                  <a:srgbClr val="09AF19"/>
                </a:solidFill>
              </a:rPr>
              <a:t> </a:t>
            </a:r>
            <a:r>
              <a:rPr lang="de-DE" sz="1600" b="1" dirty="0" err="1">
                <a:solidFill>
                  <a:srgbClr val="09AF19"/>
                </a:solidFill>
              </a:rPr>
              <a:t>conditions</a:t>
            </a:r>
            <a:r>
              <a:rPr lang="de-DE" sz="1600" b="1" dirty="0">
                <a:solidFill>
                  <a:srgbClr val="09AF19"/>
                </a:solidFill>
              </a:rPr>
              <a:t>, </a:t>
            </a:r>
            <a:r>
              <a:rPr lang="de-DE" sz="1600" b="1" dirty="0" err="1">
                <a:solidFill>
                  <a:srgbClr val="09AF19"/>
                </a:solidFill>
              </a:rPr>
              <a:t>formulation</a:t>
            </a:r>
            <a:r>
              <a:rPr lang="de-DE" sz="1600" b="1" dirty="0">
                <a:solidFill>
                  <a:srgbClr val="09AF19"/>
                </a:solidFill>
              </a:rPr>
              <a:t>, </a:t>
            </a:r>
            <a:r>
              <a:rPr lang="de-DE" sz="1600" b="1" dirty="0" err="1">
                <a:solidFill>
                  <a:srgbClr val="09AF19"/>
                </a:solidFill>
              </a:rPr>
              <a:t>drying</a:t>
            </a:r>
            <a:r>
              <a:rPr lang="de-DE" sz="1600" b="1" dirty="0">
                <a:solidFill>
                  <a:srgbClr val="09AF19"/>
                </a:solidFill>
              </a:rPr>
              <a:t> </a:t>
            </a:r>
            <a:r>
              <a:rPr lang="de-DE" sz="1600" b="1" dirty="0" err="1">
                <a:solidFill>
                  <a:srgbClr val="09AF19"/>
                </a:solidFill>
              </a:rPr>
              <a:t>techniques</a:t>
            </a:r>
            <a:r>
              <a:rPr lang="de-DE" sz="1600" b="1" dirty="0">
                <a:solidFill>
                  <a:srgbClr val="09AF19"/>
                </a:solidFill>
              </a:rPr>
              <a:t> </a:t>
            </a:r>
            <a:r>
              <a:rPr lang="de-DE" sz="900" dirty="0">
                <a:solidFill>
                  <a:prstClr val="black"/>
                </a:solidFill>
              </a:rPr>
              <a:t>[21]</a:t>
            </a:r>
            <a:endParaRPr lang="de-DE" sz="900" b="1" dirty="0">
              <a:solidFill>
                <a:srgbClr val="09AF19"/>
              </a:solidFill>
            </a:endParaRPr>
          </a:p>
          <a:p>
            <a:pPr marL="457200" lvl="1" indent="0">
              <a:buNone/>
            </a:pPr>
            <a:endParaRPr lang="de-DE" sz="1600" b="1" dirty="0"/>
          </a:p>
          <a:p>
            <a:pPr marL="457200" lvl="1" indent="0">
              <a:buNone/>
            </a:pPr>
            <a:endParaRPr lang="de-DE" sz="1600" b="1" dirty="0"/>
          </a:p>
          <a:p>
            <a:r>
              <a:rPr lang="de-DE" sz="1600" b="1" dirty="0"/>
              <a:t>Dry </a:t>
            </a:r>
            <a:r>
              <a:rPr lang="de-DE" sz="1600" b="1" dirty="0" err="1"/>
              <a:t>storage</a:t>
            </a:r>
            <a:r>
              <a:rPr lang="de-DE" sz="1600" b="1" dirty="0"/>
              <a:t>:</a:t>
            </a:r>
            <a:endParaRPr lang="de-DE" sz="1000" b="1" dirty="0"/>
          </a:p>
          <a:p>
            <a:pPr lvl="1"/>
            <a:r>
              <a:rPr lang="de-DE" sz="1400" dirty="0" err="1"/>
              <a:t>extremely</a:t>
            </a:r>
            <a:r>
              <a:rPr lang="de-DE" sz="1400" dirty="0"/>
              <a:t> slow </a:t>
            </a:r>
            <a:r>
              <a:rPr lang="de-DE" sz="1400" dirty="0" err="1"/>
              <a:t>reaction</a:t>
            </a:r>
            <a:r>
              <a:rPr lang="de-DE" sz="1400" dirty="0"/>
              <a:t> </a:t>
            </a:r>
            <a:r>
              <a:rPr lang="de-DE" sz="1400" dirty="0" err="1"/>
              <a:t>speed</a:t>
            </a:r>
            <a:r>
              <a:rPr lang="de-DE" sz="1400" dirty="0"/>
              <a:t> -&gt; ideal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storage</a:t>
            </a:r>
            <a:r>
              <a:rPr lang="de-DE" sz="1400" dirty="0"/>
              <a:t> </a:t>
            </a:r>
            <a:r>
              <a:rPr lang="de-DE" sz="900" dirty="0">
                <a:solidFill>
                  <a:prstClr val="black"/>
                </a:solidFill>
              </a:rPr>
              <a:t>[24]</a:t>
            </a:r>
            <a:endParaRPr lang="de-DE" sz="1400" dirty="0"/>
          </a:p>
          <a:p>
            <a:pPr lvl="1"/>
            <a:r>
              <a:rPr lang="de-DE" sz="1400" dirty="0"/>
              <a:t>vulnerable </a:t>
            </a:r>
            <a:r>
              <a:rPr lang="de-DE" sz="1400" dirty="0" err="1"/>
              <a:t>to</a:t>
            </a:r>
            <a:r>
              <a:rPr lang="de-DE" sz="1400" dirty="0"/>
              <a:t> UV </a:t>
            </a:r>
            <a:r>
              <a:rPr lang="de-DE" sz="1400" dirty="0" err="1"/>
              <a:t>radiation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oxydation</a:t>
            </a:r>
            <a:r>
              <a:rPr lang="de-DE" sz="1400" dirty="0"/>
              <a:t> </a:t>
            </a:r>
            <a:r>
              <a:rPr lang="de-DE" sz="800" dirty="0">
                <a:solidFill>
                  <a:prstClr val="black"/>
                </a:solidFill>
              </a:rPr>
              <a:t>[24]</a:t>
            </a:r>
            <a:endParaRPr lang="de-DE" sz="500" dirty="0"/>
          </a:p>
          <a:p>
            <a:pPr marL="457200" lvl="1" indent="0">
              <a:buNone/>
            </a:pPr>
            <a:r>
              <a:rPr lang="de-DE" sz="1600" b="1" dirty="0"/>
              <a:t>	-&gt; </a:t>
            </a:r>
            <a:r>
              <a:rPr lang="de-DE" sz="1600" b="1" dirty="0" err="1">
                <a:solidFill>
                  <a:srgbClr val="09AF19"/>
                </a:solidFill>
              </a:rPr>
              <a:t>packaging</a:t>
            </a:r>
            <a:r>
              <a:rPr lang="de-DE" sz="1600" b="1" dirty="0">
                <a:solidFill>
                  <a:srgbClr val="09AF19"/>
                </a:solidFill>
              </a:rPr>
              <a:t>, </a:t>
            </a:r>
            <a:r>
              <a:rPr lang="de-DE" sz="1600" b="1" dirty="0" err="1">
                <a:solidFill>
                  <a:srgbClr val="09AF19"/>
                </a:solidFill>
              </a:rPr>
              <a:t>formulation</a:t>
            </a:r>
            <a:r>
              <a:rPr lang="de-DE" sz="1600" b="1" dirty="0">
                <a:solidFill>
                  <a:srgbClr val="09AF19"/>
                </a:solidFill>
              </a:rPr>
              <a:t>, (</a:t>
            </a:r>
            <a:r>
              <a:rPr lang="de-DE" sz="1600" b="1" dirty="0" err="1">
                <a:solidFill>
                  <a:srgbClr val="09AF19"/>
                </a:solidFill>
              </a:rPr>
              <a:t>cold</a:t>
            </a:r>
            <a:r>
              <a:rPr lang="de-DE" sz="1600" b="1" dirty="0">
                <a:solidFill>
                  <a:srgbClr val="09AF19"/>
                </a:solidFill>
              </a:rPr>
              <a:t> </a:t>
            </a:r>
            <a:r>
              <a:rPr lang="de-DE" sz="1600" b="1" dirty="0" err="1">
                <a:solidFill>
                  <a:srgbClr val="09AF19"/>
                </a:solidFill>
              </a:rPr>
              <a:t>storage</a:t>
            </a:r>
            <a:r>
              <a:rPr lang="de-DE" sz="1600" b="1" dirty="0">
                <a:solidFill>
                  <a:srgbClr val="09AF19"/>
                </a:solidFill>
              </a:rPr>
              <a:t>) </a:t>
            </a:r>
            <a:r>
              <a:rPr lang="de-DE" sz="900" dirty="0">
                <a:solidFill>
                  <a:prstClr val="black"/>
                </a:solidFill>
              </a:rPr>
              <a:t>[21]</a:t>
            </a:r>
            <a:endParaRPr lang="de-DE" sz="900" b="1" dirty="0">
              <a:solidFill>
                <a:srgbClr val="09AF19"/>
              </a:solidFill>
            </a:endParaRPr>
          </a:p>
          <a:p>
            <a:pPr marL="457200" lvl="1" indent="0">
              <a:buNone/>
            </a:pPr>
            <a:endParaRPr lang="de-DE" sz="1600" dirty="0"/>
          </a:p>
          <a:p>
            <a:pPr marL="457200" lvl="1" indent="0">
              <a:buNone/>
            </a:pPr>
            <a:endParaRPr lang="de-DE" sz="1600" dirty="0"/>
          </a:p>
          <a:p>
            <a:r>
              <a:rPr lang="de-DE" sz="1600" b="1" dirty="0" err="1"/>
              <a:t>Rehydration</a:t>
            </a:r>
            <a:r>
              <a:rPr lang="de-DE" sz="1600" b="1" dirty="0"/>
              <a:t>:</a:t>
            </a:r>
            <a:endParaRPr lang="de-DE" sz="900" dirty="0"/>
          </a:p>
          <a:p>
            <a:pPr lvl="1"/>
            <a:r>
              <a:rPr lang="de-DE" sz="1400" dirty="0" err="1"/>
              <a:t>problems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dehydration</a:t>
            </a:r>
            <a:r>
              <a:rPr lang="de-DE" sz="1400" dirty="0"/>
              <a:t> </a:t>
            </a:r>
            <a:r>
              <a:rPr lang="de-DE" sz="1400" dirty="0" err="1"/>
              <a:t>continue</a:t>
            </a:r>
            <a:r>
              <a:rPr lang="de-DE" sz="1400" dirty="0"/>
              <a:t> </a:t>
            </a:r>
            <a:r>
              <a:rPr lang="de-DE" sz="900" dirty="0"/>
              <a:t>[13-20]</a:t>
            </a:r>
          </a:p>
          <a:p>
            <a:pPr lvl="1"/>
            <a:r>
              <a:rPr lang="de-DE" sz="1400" dirty="0" err="1"/>
              <a:t>membrane</a:t>
            </a:r>
            <a:r>
              <a:rPr lang="de-DE" sz="1400" dirty="0"/>
              <a:t> </a:t>
            </a:r>
            <a:r>
              <a:rPr lang="de-DE" sz="1400" dirty="0" err="1"/>
              <a:t>rupture</a:t>
            </a:r>
            <a:r>
              <a:rPr lang="de-DE" sz="1400" dirty="0"/>
              <a:t> upon rapid </a:t>
            </a:r>
            <a:r>
              <a:rPr lang="de-DE" sz="1400" dirty="0" err="1"/>
              <a:t>volume</a:t>
            </a:r>
            <a:r>
              <a:rPr lang="de-DE" sz="1400" dirty="0"/>
              <a:t> </a:t>
            </a:r>
            <a:r>
              <a:rPr lang="de-DE" sz="1400" dirty="0" err="1"/>
              <a:t>change</a:t>
            </a:r>
            <a:r>
              <a:rPr lang="de-DE" sz="1400" dirty="0"/>
              <a:t> </a:t>
            </a:r>
            <a:r>
              <a:rPr lang="de-DE" sz="900" dirty="0"/>
              <a:t>[13,14,17-19]</a:t>
            </a:r>
          </a:p>
          <a:p>
            <a:pPr marL="457200" lvl="1" indent="0">
              <a:buNone/>
            </a:pPr>
            <a:r>
              <a:rPr lang="de-DE" sz="1400" b="1" dirty="0">
                <a:solidFill>
                  <a:prstClr val="black"/>
                </a:solidFill>
              </a:rPr>
              <a:t>	</a:t>
            </a:r>
            <a:r>
              <a:rPr lang="de-DE" sz="2400" b="1" dirty="0">
                <a:solidFill>
                  <a:prstClr val="black"/>
                </a:solidFill>
              </a:rPr>
              <a:t>-&gt;</a:t>
            </a:r>
            <a:r>
              <a:rPr lang="de-DE" sz="1400" b="1" dirty="0">
                <a:solidFill>
                  <a:prstClr val="black"/>
                </a:solidFill>
              </a:rPr>
              <a:t> </a:t>
            </a:r>
            <a:r>
              <a:rPr lang="de-DE" sz="2400" b="1" dirty="0">
                <a:solidFill>
                  <a:srgbClr val="FF0000"/>
                </a:solidFill>
              </a:rPr>
              <a:t>???</a:t>
            </a:r>
            <a:endParaRPr lang="de-DE" sz="16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de-DE" sz="1400" dirty="0"/>
          </a:p>
          <a:p>
            <a:pPr marL="457200" lvl="1" indent="0">
              <a:buNone/>
            </a:pPr>
            <a:endParaRPr lang="de-DE" sz="1400" dirty="0"/>
          </a:p>
          <a:p>
            <a:pPr marL="457200" lvl="1" indent="0">
              <a:buNone/>
            </a:pPr>
            <a:endParaRPr lang="de-DE" sz="1400" dirty="0"/>
          </a:p>
          <a:p>
            <a:pPr lvl="1"/>
            <a:endParaRPr lang="de-DE" sz="1400" dirty="0"/>
          </a:p>
          <a:p>
            <a:pPr marL="0" indent="0">
              <a:buNone/>
            </a:pPr>
            <a:endParaRPr lang="de-DE" sz="14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0" y="44530"/>
            <a:ext cx="10030629" cy="576081"/>
          </a:xfrm>
        </p:spPr>
        <p:txBody>
          <a:bodyPr/>
          <a:lstStyle/>
          <a:p>
            <a:pPr algn="l"/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Phases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dry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storage</a:t>
            </a:r>
            <a:endParaRPr lang="de-DE" sz="3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1640770" y="6484461"/>
            <a:ext cx="46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3</a:t>
            </a:r>
            <a:endParaRPr lang="en-US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8E2B0C4E-6C0B-4BCE-B30B-BAB2C87F7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8668"/>
            <a:ext cx="12192000" cy="365125"/>
          </a:xfrm>
        </p:spPr>
        <p:txBody>
          <a:bodyPr/>
          <a:lstStyle/>
          <a:p>
            <a:r>
              <a:rPr lang="de-DE" sz="900" dirty="0">
                <a:cs typeface="Arial" panose="020B0604020202020204" pitchFamily="34" charset="0"/>
              </a:rPr>
              <a:t>[13] (</a:t>
            </a:r>
            <a:r>
              <a:rPr lang="de-DE" sz="900" dirty="0" err="1">
                <a:cs typeface="Arial" panose="020B0604020202020204" pitchFamily="34" charset="0"/>
              </a:rPr>
              <a:t>Boteva</a:t>
            </a:r>
            <a:r>
              <a:rPr lang="de-DE" sz="900" dirty="0">
                <a:cs typeface="Arial" panose="020B0604020202020204" pitchFamily="34" charset="0"/>
              </a:rPr>
              <a:t> </a:t>
            </a:r>
            <a:r>
              <a:rPr lang="de-DE" sz="900" dirty="0" err="1">
                <a:cs typeface="Arial" panose="020B0604020202020204" pitchFamily="34" charset="0"/>
              </a:rPr>
              <a:t>and</a:t>
            </a:r>
            <a:r>
              <a:rPr lang="de-DE" sz="900" dirty="0">
                <a:cs typeface="Arial" panose="020B0604020202020204" pitchFamily="34" charset="0"/>
              </a:rPr>
              <a:t> </a:t>
            </a:r>
            <a:r>
              <a:rPr lang="de-DE" sz="900" dirty="0" err="1">
                <a:cs typeface="Arial" panose="020B0604020202020204" pitchFamily="34" charset="0"/>
              </a:rPr>
              <a:t>Mironova</a:t>
            </a:r>
            <a:r>
              <a:rPr lang="de-DE" sz="900" dirty="0">
                <a:cs typeface="Arial" panose="020B0604020202020204" pitchFamily="34" charset="0"/>
              </a:rPr>
              <a:t>, 2019)	[15](Franks, 1988)	[17] (</a:t>
            </a:r>
            <a:r>
              <a:rPr lang="de-DE" sz="900" dirty="0" err="1">
                <a:cs typeface="Arial" panose="020B0604020202020204" pitchFamily="34" charset="0"/>
              </a:rPr>
              <a:t>Raghunathan</a:t>
            </a:r>
            <a:r>
              <a:rPr lang="de-DE" sz="900" dirty="0">
                <a:cs typeface="Arial" panose="020B0604020202020204" pitchFamily="34" charset="0"/>
              </a:rPr>
              <a:t> et al.,1996)	</a:t>
            </a:r>
            <a:r>
              <a:rPr lang="nb-NO" sz="900" dirty="0">
                <a:cs typeface="Arial" panose="020B0604020202020204" pitchFamily="34" charset="0"/>
              </a:rPr>
              <a:t>[19] (Scheve et al., 2013)	[21] (Jackson and </a:t>
            </a:r>
            <a:r>
              <a:rPr lang="fr-FR" sz="900" dirty="0">
                <a:cs typeface="Arial" panose="020B0604020202020204" pitchFamily="34" charset="0"/>
              </a:rPr>
              <a:t>Mascarin et al. 2016) 	[</a:t>
            </a:r>
            <a:r>
              <a:rPr lang="de-DE" sz="900" dirty="0"/>
              <a:t>23] </a:t>
            </a:r>
            <a:r>
              <a:rPr lang="de-DE" sz="900" dirty="0" err="1">
                <a:cs typeface="Arial" panose="020B0604020202020204" pitchFamily="34" charset="0"/>
              </a:rPr>
              <a:t>Bodzen</a:t>
            </a:r>
            <a:r>
              <a:rPr lang="de-DE" sz="900" dirty="0">
                <a:cs typeface="Arial" panose="020B0604020202020204" pitchFamily="34" charset="0"/>
              </a:rPr>
              <a:t> et al., 2020) 	[</a:t>
            </a:r>
            <a:r>
              <a:rPr lang="de-DE" sz="900" dirty="0"/>
              <a:t>25] (García, 2011)</a:t>
            </a:r>
            <a:endParaRPr lang="de-DE" sz="900" dirty="0">
              <a:cs typeface="Arial" panose="020B0604020202020204" pitchFamily="34" charset="0"/>
            </a:endParaRPr>
          </a:p>
          <a:p>
            <a:r>
              <a:rPr lang="de-DE" sz="900" dirty="0">
                <a:cs typeface="Arial" panose="020B0604020202020204" pitchFamily="34" charset="0"/>
              </a:rPr>
              <a:t>[14] (</a:t>
            </a:r>
            <a:r>
              <a:rPr lang="de-DE" sz="900" dirty="0" err="1">
                <a:cs typeface="Arial" panose="020B0604020202020204" pitchFamily="34" charset="0"/>
              </a:rPr>
              <a:t>Laskowska</a:t>
            </a:r>
            <a:r>
              <a:rPr lang="de-DE" sz="900" dirty="0">
                <a:cs typeface="Arial" panose="020B0604020202020204" pitchFamily="34" charset="0"/>
              </a:rPr>
              <a:t> et al., 2020)	[16](</a:t>
            </a:r>
            <a:r>
              <a:rPr lang="de-DE" sz="900" dirty="0" err="1">
                <a:cs typeface="Arial" panose="020B0604020202020204" pitchFamily="34" charset="0"/>
              </a:rPr>
              <a:t>Lebre</a:t>
            </a:r>
            <a:r>
              <a:rPr lang="de-DE" sz="900" dirty="0">
                <a:cs typeface="Arial" panose="020B0604020202020204" pitchFamily="34" charset="0"/>
              </a:rPr>
              <a:t> et al., 2017)</a:t>
            </a:r>
            <a:r>
              <a:rPr lang="fr-FR" sz="900" dirty="0">
                <a:cs typeface="Arial" panose="020B0604020202020204" pitchFamily="34" charset="0"/>
              </a:rPr>
              <a:t>	[18] (</a:t>
            </a:r>
            <a:r>
              <a:rPr lang="fr-FR" sz="900" dirty="0" err="1">
                <a:cs typeface="Arial" panose="020B0604020202020204" pitchFamily="34" charset="0"/>
              </a:rPr>
              <a:t>Rangamani</a:t>
            </a:r>
            <a:r>
              <a:rPr lang="fr-FR" sz="900" dirty="0">
                <a:cs typeface="Arial" panose="020B0604020202020204" pitchFamily="34" charset="0"/>
              </a:rPr>
              <a:t> et al., 2014)	[20] (</a:t>
            </a:r>
            <a:r>
              <a:rPr lang="fr-FR" sz="900" dirty="0" err="1">
                <a:cs typeface="Arial" panose="020B0604020202020204" pitchFamily="34" charset="0"/>
              </a:rPr>
              <a:t>França</a:t>
            </a:r>
            <a:r>
              <a:rPr lang="fr-FR" sz="900" dirty="0">
                <a:cs typeface="Arial" panose="020B0604020202020204" pitchFamily="34" charset="0"/>
              </a:rPr>
              <a:t> et al., 2007)</a:t>
            </a:r>
            <a:r>
              <a:rPr lang="de-DE" sz="900" dirty="0"/>
              <a:t>	[22] </a:t>
            </a:r>
            <a:r>
              <a:rPr lang="de-DE" sz="900" dirty="0">
                <a:cs typeface="Arial" panose="020B0604020202020204" pitchFamily="34" charset="0"/>
              </a:rPr>
              <a:t>(</a:t>
            </a:r>
            <a:r>
              <a:rPr lang="de-DE" sz="900" dirty="0" err="1">
                <a:cs typeface="Arial" panose="020B0604020202020204" pitchFamily="34" charset="0"/>
              </a:rPr>
              <a:t>Kurtmann</a:t>
            </a:r>
            <a:r>
              <a:rPr lang="de-DE" sz="900" dirty="0">
                <a:cs typeface="Arial" panose="020B0604020202020204" pitchFamily="34" charset="0"/>
              </a:rPr>
              <a:t> et al. 2009) 		[24] </a:t>
            </a:r>
            <a:r>
              <a:rPr lang="de-DE" sz="900" dirty="0"/>
              <a:t>(Potts 1994)		</a:t>
            </a:r>
            <a:endParaRPr lang="de-DE" sz="900" dirty="0">
              <a:cs typeface="Arial" panose="020B0604020202020204" pitchFamily="34" charset="0"/>
            </a:endParaRPr>
          </a:p>
          <a:p>
            <a:endParaRPr lang="de-DE" sz="900" dirty="0">
              <a:cs typeface="Arial" panose="020B060402020202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337969" y="957400"/>
            <a:ext cx="34371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de-DE" sz="1600" b="1" dirty="0" err="1">
                <a:solidFill>
                  <a:srgbClr val="09AF19"/>
                </a:solidFill>
              </a:rPr>
              <a:t>green</a:t>
            </a:r>
            <a:r>
              <a:rPr lang="de-DE" sz="1600" b="1" dirty="0">
                <a:solidFill>
                  <a:srgbClr val="09AF19"/>
                </a:solidFill>
              </a:rPr>
              <a:t> </a:t>
            </a:r>
            <a:r>
              <a:rPr lang="de-DE" sz="1600" b="1" dirty="0"/>
              <a:t>= </a:t>
            </a:r>
            <a:r>
              <a:rPr lang="de-DE" sz="1600" b="1" dirty="0" err="1"/>
              <a:t>solutions</a:t>
            </a:r>
            <a:r>
              <a:rPr lang="de-DE" sz="1600" b="1" dirty="0"/>
              <a:t> in </a:t>
            </a:r>
            <a:r>
              <a:rPr lang="de-DE" sz="1600" b="1" dirty="0" err="1"/>
              <a:t>practice</a:t>
            </a:r>
            <a:endParaRPr lang="de-DE" sz="1600" b="1" dirty="0">
              <a:solidFill>
                <a:srgbClr val="09AF19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8507699-3C20-4EFD-B410-CBC3BF071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860" y="2845024"/>
            <a:ext cx="6398740" cy="326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5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0" y="1272615"/>
            <a:ext cx="12192000" cy="45891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-1359" r="20468" b="12632"/>
          <a:stretch/>
        </p:blipFill>
        <p:spPr>
          <a:xfrm>
            <a:off x="435042" y="389623"/>
            <a:ext cx="10863525" cy="61816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71" y="73405"/>
            <a:ext cx="8380520" cy="576081"/>
          </a:xfrm>
        </p:spPr>
        <p:txBody>
          <a:bodyPr/>
          <a:lstStyle/>
          <a:p>
            <a:pPr algn="l"/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FORK-Project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1640770" y="6484461"/>
            <a:ext cx="46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1</a:t>
            </a:r>
            <a:endParaRPr lang="en-US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60313AD-A6BA-49BC-9916-5E251DB97013}"/>
              </a:ext>
            </a:extLst>
          </p:cNvPr>
          <p:cNvSpPr/>
          <p:nvPr/>
        </p:nvSpPr>
        <p:spPr bwMode="auto">
          <a:xfrm>
            <a:off x="459461" y="671550"/>
            <a:ext cx="6177009" cy="6096896"/>
          </a:xfrm>
          <a:prstGeom prst="rect">
            <a:avLst/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FDCA8A66-2FD1-4B29-B3E2-C7D146CCF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526" y="51341"/>
            <a:ext cx="1080675" cy="56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B5F40E63-4EDD-4F83-8D41-4F5A1A592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829" y="40261"/>
            <a:ext cx="1216456" cy="58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2750E349-9940-4520-A9A4-8EFFD9805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9" r="12546"/>
          <a:stretch/>
        </p:blipFill>
        <p:spPr bwMode="auto">
          <a:xfrm>
            <a:off x="8169428" y="18980"/>
            <a:ext cx="1385180" cy="61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BE46669F-56B6-4C9C-8336-D3E5DBE39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751" y="18257"/>
            <a:ext cx="613550" cy="6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940216" y="6266741"/>
            <a:ext cx="52283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i="1" dirty="0" err="1"/>
              <a:t>Metarhizium</a:t>
            </a:r>
            <a:r>
              <a:rPr lang="de-DE" sz="2400" b="1" i="1" dirty="0"/>
              <a:t> </a:t>
            </a:r>
            <a:r>
              <a:rPr lang="de-DE" sz="2400" b="1" i="1" dirty="0" err="1"/>
              <a:t>brunneum</a:t>
            </a:r>
            <a:r>
              <a:rPr lang="de-DE" sz="2400" b="1" i="1" dirty="0"/>
              <a:t> </a:t>
            </a:r>
            <a:r>
              <a:rPr lang="de-DE" sz="2400" b="1" dirty="0"/>
              <a:t>CB15-III</a:t>
            </a:r>
            <a:r>
              <a:rPr lang="de-DE" sz="2400" b="1" i="1" dirty="0"/>
              <a:t> 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6148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51320" y="1027522"/>
            <a:ext cx="8904144" cy="5487322"/>
          </a:xfrm>
        </p:spPr>
        <p:txBody>
          <a:bodyPr/>
          <a:lstStyle/>
          <a:p>
            <a:pPr marL="0" indent="0">
              <a:buNone/>
            </a:pPr>
            <a:r>
              <a:rPr lang="de-DE" sz="1800" b="1" i="1" dirty="0"/>
              <a:t>M. </a:t>
            </a:r>
            <a:r>
              <a:rPr lang="de-DE" sz="1800" b="1" i="1" dirty="0" err="1"/>
              <a:t>brunneum</a:t>
            </a:r>
            <a:r>
              <a:rPr lang="de-DE" sz="1800" b="1" i="1" dirty="0"/>
              <a:t> </a:t>
            </a:r>
            <a:r>
              <a:rPr lang="de-DE" sz="1800" b="1" dirty="0"/>
              <a:t>blastospores</a:t>
            </a:r>
            <a:r>
              <a:rPr lang="de-DE" sz="1800" dirty="0"/>
              <a:t>:</a:t>
            </a:r>
          </a:p>
          <a:p>
            <a:pPr marL="442913" lvl="1" indent="-179388">
              <a:lnSpc>
                <a:spcPct val="150000"/>
              </a:lnSpc>
            </a:pPr>
            <a:r>
              <a:rPr lang="de-DE" sz="1600" dirty="0"/>
              <a:t>easy, </a:t>
            </a:r>
            <a:r>
              <a:rPr lang="de-DE" sz="1600" dirty="0" err="1"/>
              <a:t>cheap</a:t>
            </a:r>
            <a:r>
              <a:rPr lang="de-DE" sz="1600" dirty="0"/>
              <a:t> and </a:t>
            </a:r>
            <a:r>
              <a:rPr lang="de-DE" sz="1600" dirty="0" err="1"/>
              <a:t>highly</a:t>
            </a:r>
            <a:r>
              <a:rPr lang="de-DE" sz="1600" dirty="0"/>
              <a:t> </a:t>
            </a:r>
            <a:r>
              <a:rPr lang="de-DE" sz="1600" dirty="0" err="1"/>
              <a:t>efficient</a:t>
            </a:r>
            <a:r>
              <a:rPr lang="de-DE" sz="1600" dirty="0"/>
              <a:t> </a:t>
            </a:r>
            <a:r>
              <a:rPr lang="de-DE" sz="1600" dirty="0" err="1"/>
              <a:t>fermentation</a:t>
            </a:r>
            <a:r>
              <a:rPr lang="de-DE" sz="1600" dirty="0"/>
              <a:t> </a:t>
            </a:r>
            <a:r>
              <a:rPr lang="de-DE" sz="900" dirty="0"/>
              <a:t>[2,3]</a:t>
            </a:r>
          </a:p>
          <a:p>
            <a:pPr marL="442913" lvl="1" indent="-179388">
              <a:lnSpc>
                <a:spcPct val="150000"/>
              </a:lnSpc>
            </a:pPr>
            <a:r>
              <a:rPr lang="de-DE" sz="1600" dirty="0" err="1"/>
              <a:t>low</a:t>
            </a:r>
            <a:r>
              <a:rPr lang="de-DE" sz="1600" dirty="0"/>
              <a:t> </a:t>
            </a:r>
            <a:r>
              <a:rPr lang="de-DE" sz="1600" dirty="0" err="1"/>
              <a:t>desiccation</a:t>
            </a:r>
            <a:r>
              <a:rPr lang="de-DE" sz="1600" dirty="0"/>
              <a:t> </a:t>
            </a:r>
            <a:r>
              <a:rPr lang="de-DE" sz="1600" dirty="0" err="1"/>
              <a:t>tolerance</a:t>
            </a:r>
            <a:r>
              <a:rPr lang="de-DE" sz="1600" dirty="0"/>
              <a:t> </a:t>
            </a:r>
            <a:r>
              <a:rPr lang="de-DE" sz="900" dirty="0"/>
              <a:t>[1]</a:t>
            </a:r>
          </a:p>
          <a:p>
            <a:pPr marL="442913" lvl="1" indent="-179388">
              <a:lnSpc>
                <a:spcPct val="150000"/>
              </a:lnSpc>
            </a:pPr>
            <a:r>
              <a:rPr lang="de-DE" sz="1600" b="1" dirty="0" err="1">
                <a:solidFill>
                  <a:srgbClr val="FF0000"/>
                </a:solidFill>
              </a:rPr>
              <a:t>desiccation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necessary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sufficient</a:t>
            </a:r>
            <a:r>
              <a:rPr lang="de-DE" sz="1600" dirty="0"/>
              <a:t> </a:t>
            </a:r>
            <a:r>
              <a:rPr lang="de-DE" sz="1600" dirty="0" err="1"/>
              <a:t>shelf</a:t>
            </a:r>
            <a:r>
              <a:rPr lang="de-DE" sz="1600" dirty="0"/>
              <a:t> </a:t>
            </a:r>
            <a:r>
              <a:rPr lang="de-DE" sz="1600" dirty="0" err="1"/>
              <a:t>life</a:t>
            </a:r>
            <a:r>
              <a:rPr lang="de-DE" sz="1600" dirty="0"/>
              <a:t> </a:t>
            </a:r>
            <a:r>
              <a:rPr lang="de-DE" sz="900" dirty="0"/>
              <a:t>[2,4,5]</a:t>
            </a:r>
          </a:p>
          <a:p>
            <a:pPr marL="442913" lvl="1" indent="-179388">
              <a:lnSpc>
                <a:spcPct val="150000"/>
              </a:lnSpc>
            </a:pPr>
            <a:r>
              <a:rPr lang="de-DE" sz="1600" dirty="0"/>
              <a:t>„</a:t>
            </a:r>
            <a:r>
              <a:rPr lang="de-DE" sz="1600" dirty="0" err="1"/>
              <a:t>opposite</a:t>
            </a:r>
            <a:r>
              <a:rPr lang="de-DE" sz="1600" dirty="0"/>
              <a:t>“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aerial</a:t>
            </a:r>
            <a:r>
              <a:rPr lang="de-DE" sz="1600" dirty="0"/>
              <a:t> </a:t>
            </a:r>
            <a:r>
              <a:rPr lang="de-DE" sz="1600" dirty="0" err="1"/>
              <a:t>conidia</a:t>
            </a:r>
            <a:endParaRPr lang="de-DE" sz="1800" b="1" dirty="0"/>
          </a:p>
          <a:p>
            <a:pPr marL="0" indent="0">
              <a:buNone/>
            </a:pPr>
            <a:endParaRPr lang="de-DE" sz="1800" b="1" dirty="0"/>
          </a:p>
          <a:p>
            <a:pPr marL="0" indent="0">
              <a:buNone/>
            </a:pPr>
            <a:endParaRPr lang="de-DE" sz="1800" b="1" dirty="0"/>
          </a:p>
          <a:p>
            <a:pPr marL="0" indent="0">
              <a:buNone/>
            </a:pPr>
            <a:r>
              <a:rPr lang="de-DE" sz="1800" b="1" dirty="0" err="1"/>
              <a:t>Desiccation</a:t>
            </a:r>
            <a:r>
              <a:rPr lang="de-DE" sz="1800" b="1" dirty="0"/>
              <a:t> </a:t>
            </a:r>
            <a:r>
              <a:rPr lang="de-DE" sz="1800" b="1" dirty="0" err="1"/>
              <a:t>and</a:t>
            </a:r>
            <a:r>
              <a:rPr lang="de-DE" sz="1800" b="1" dirty="0"/>
              <a:t> </a:t>
            </a:r>
            <a:r>
              <a:rPr lang="de-DE" sz="1800" b="1" dirty="0" err="1"/>
              <a:t>Rehydraton</a:t>
            </a:r>
            <a:r>
              <a:rPr lang="de-DE" sz="1800" b="1" dirty="0"/>
              <a:t>:</a:t>
            </a:r>
          </a:p>
          <a:p>
            <a:pPr marL="442913" lvl="1" indent="-179388">
              <a:lnSpc>
                <a:spcPct val="150000"/>
              </a:lnSpc>
            </a:pPr>
            <a:r>
              <a:rPr lang="de-DE" sz="1600" dirty="0" err="1"/>
              <a:t>drying</a:t>
            </a:r>
            <a:r>
              <a:rPr lang="de-DE" sz="1600" dirty="0"/>
              <a:t> </a:t>
            </a:r>
            <a:r>
              <a:rPr lang="de-DE" sz="1600" dirty="0" err="1"/>
              <a:t>weakens</a:t>
            </a:r>
            <a:r>
              <a:rPr lang="de-DE" sz="1600" dirty="0"/>
              <a:t> </a:t>
            </a:r>
            <a:r>
              <a:rPr lang="de-DE" sz="1600" dirty="0" err="1"/>
              <a:t>cell</a:t>
            </a:r>
            <a:r>
              <a:rPr lang="de-DE" sz="1600" dirty="0"/>
              <a:t> </a:t>
            </a:r>
            <a:r>
              <a:rPr lang="de-DE" sz="1600" dirty="0" err="1"/>
              <a:t>membrane</a:t>
            </a:r>
            <a:r>
              <a:rPr lang="de-DE" sz="1600" dirty="0"/>
              <a:t> -&gt; </a:t>
            </a:r>
            <a:r>
              <a:rPr lang="de-DE" sz="1600" dirty="0" err="1"/>
              <a:t>loss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fluidity</a:t>
            </a:r>
            <a:r>
              <a:rPr lang="de-DE" sz="1600" dirty="0"/>
              <a:t> </a:t>
            </a:r>
            <a:r>
              <a:rPr lang="de-DE" sz="900" dirty="0"/>
              <a:t>[6-9]</a:t>
            </a:r>
            <a:endParaRPr lang="de-DE" sz="1600" dirty="0"/>
          </a:p>
          <a:p>
            <a:pPr marL="442913" lvl="1" indent="-179388"/>
            <a:r>
              <a:rPr lang="de-DE" sz="1600" b="1" dirty="0" err="1">
                <a:solidFill>
                  <a:srgbClr val="FF0000"/>
                </a:solidFill>
              </a:rPr>
              <a:t>rehydration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destroys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cell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membranes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dirty="0"/>
              <a:t>(</a:t>
            </a:r>
            <a:r>
              <a:rPr lang="de-DE" sz="1600" dirty="0" err="1"/>
              <a:t>ruptures</a:t>
            </a:r>
            <a:r>
              <a:rPr lang="de-DE" sz="1600" dirty="0"/>
              <a:t>, </a:t>
            </a:r>
            <a:r>
              <a:rPr lang="de-DE" sz="1600" dirty="0" err="1"/>
              <a:t>depolarization</a:t>
            </a:r>
            <a:r>
              <a:rPr lang="de-DE" sz="1600" dirty="0"/>
              <a:t>) </a:t>
            </a:r>
            <a:r>
              <a:rPr lang="de-DE" sz="900" dirty="0"/>
              <a:t>[6-9]</a:t>
            </a:r>
          </a:p>
          <a:p>
            <a:pPr marL="263525" lvl="1" indent="0">
              <a:buNone/>
            </a:pPr>
            <a:endParaRPr lang="de-DE" sz="384" dirty="0"/>
          </a:p>
          <a:p>
            <a:pPr marL="442913" lvl="1" indent="-179388"/>
            <a:r>
              <a:rPr lang="de-DE" sz="1600" dirty="0" err="1"/>
              <a:t>rehydration</a:t>
            </a:r>
            <a:r>
              <a:rPr lang="de-DE" sz="1600" dirty="0"/>
              <a:t> </a:t>
            </a:r>
            <a:r>
              <a:rPr lang="de-DE" sz="1600" dirty="0" err="1"/>
              <a:t>speed</a:t>
            </a:r>
            <a:r>
              <a:rPr lang="de-DE" sz="1600" dirty="0"/>
              <a:t>/</a:t>
            </a:r>
            <a:r>
              <a:rPr lang="de-DE" sz="1600" dirty="0" err="1"/>
              <a:t>method</a:t>
            </a:r>
            <a:r>
              <a:rPr lang="de-DE" sz="1600" dirty="0"/>
              <a:t> </a:t>
            </a:r>
            <a:r>
              <a:rPr lang="de-DE" sz="1600" dirty="0" err="1"/>
              <a:t>has</a:t>
            </a:r>
            <a:r>
              <a:rPr lang="de-DE" sz="1600" dirty="0"/>
              <a:t> high </a:t>
            </a:r>
            <a:r>
              <a:rPr lang="de-DE" sz="1600" dirty="0" err="1"/>
              <a:t>impact</a:t>
            </a:r>
            <a:r>
              <a:rPr lang="de-DE" sz="1600" dirty="0"/>
              <a:t> on </a:t>
            </a:r>
            <a:r>
              <a:rPr lang="de-DE" sz="1600" dirty="0" err="1"/>
              <a:t>viability</a:t>
            </a:r>
            <a:endParaRPr lang="de-DE" sz="1600" dirty="0"/>
          </a:p>
          <a:p>
            <a:pPr marL="442913" lvl="1" indent="-179388">
              <a:lnSpc>
                <a:spcPct val="150000"/>
              </a:lnSpc>
            </a:pPr>
            <a:r>
              <a:rPr lang="de-DE" sz="1600" dirty="0" err="1"/>
              <a:t>rehydration</a:t>
            </a:r>
            <a:r>
              <a:rPr lang="de-DE" sz="1600" dirty="0"/>
              <a:t> </a:t>
            </a:r>
            <a:r>
              <a:rPr lang="de-DE" sz="1600" dirty="0" err="1"/>
              <a:t>often</a:t>
            </a:r>
            <a:r>
              <a:rPr lang="de-DE" sz="1600" dirty="0"/>
              <a:t> </a:t>
            </a:r>
            <a:r>
              <a:rPr lang="de-DE" sz="1600" dirty="0" err="1"/>
              <a:t>overlooked</a:t>
            </a:r>
            <a:r>
              <a:rPr lang="de-DE" sz="1600" dirty="0"/>
              <a:t> in </a:t>
            </a:r>
            <a:r>
              <a:rPr lang="de-DE" sz="1600" dirty="0" err="1"/>
              <a:t>product</a:t>
            </a:r>
            <a:r>
              <a:rPr lang="de-DE" sz="1600" dirty="0"/>
              <a:t> design</a:t>
            </a:r>
          </a:p>
          <a:p>
            <a:pPr marL="0" indent="0">
              <a:buNone/>
            </a:pPr>
            <a:r>
              <a:rPr lang="de-DE" sz="1600" dirty="0"/>
              <a:t/>
            </a:r>
            <a:br>
              <a:rPr lang="de-DE" sz="1600" dirty="0"/>
            </a:br>
            <a:endParaRPr lang="de-DE" sz="16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70617"/>
            <a:ext cx="10030629" cy="576081"/>
          </a:xfrm>
        </p:spPr>
        <p:txBody>
          <a:bodyPr/>
          <a:lstStyle/>
          <a:p>
            <a:pPr algn="l"/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Problem/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Importance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research</a:t>
            </a:r>
            <a:endParaRPr lang="de-DE" sz="3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8E2B0C4E-6C0B-4BCE-B30B-BAB2C87F7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2192000" cy="365125"/>
          </a:xfrm>
        </p:spPr>
        <p:txBody>
          <a:bodyPr/>
          <a:lstStyle/>
          <a:p>
            <a:r>
              <a:rPr lang="nb-NO" sz="900" dirty="0">
                <a:cs typeface="Arial" panose="020B0604020202020204" pitchFamily="34" charset="0"/>
              </a:rPr>
              <a:t>[1] </a:t>
            </a:r>
            <a:r>
              <a:rPr lang="fr-FR" sz="900" dirty="0">
                <a:cs typeface="Arial" panose="020B0604020202020204" pitchFamily="34" charset="0"/>
              </a:rPr>
              <a:t>(</a:t>
            </a:r>
            <a:r>
              <a:rPr lang="fr-FR" sz="900" dirty="0" err="1">
                <a:cs typeface="Arial" panose="020B0604020202020204" pitchFamily="34" charset="0"/>
              </a:rPr>
              <a:t>Leland</a:t>
            </a:r>
            <a:r>
              <a:rPr lang="fr-FR" sz="900" dirty="0">
                <a:cs typeface="Arial" panose="020B0604020202020204" pitchFamily="34" charset="0"/>
              </a:rPr>
              <a:t> et al., 2005) 	</a:t>
            </a:r>
            <a:r>
              <a:rPr lang="nb-NO" sz="900" dirty="0">
                <a:cs typeface="Arial" panose="020B0604020202020204" pitchFamily="34" charset="0"/>
              </a:rPr>
              <a:t>	</a:t>
            </a:r>
            <a:r>
              <a:rPr lang="de-DE" sz="900" dirty="0"/>
              <a:t>[3] (</a:t>
            </a:r>
            <a:r>
              <a:rPr lang="de-DE" sz="900" dirty="0" err="1"/>
              <a:t>Iwanicki</a:t>
            </a:r>
            <a:r>
              <a:rPr lang="de-DE" sz="900" dirty="0"/>
              <a:t> et al., 2020)		[5] </a:t>
            </a:r>
            <a:r>
              <a:rPr lang="nb-NO" sz="900" dirty="0">
                <a:cs typeface="Arial" panose="020B0604020202020204" pitchFamily="34" charset="0"/>
              </a:rPr>
              <a:t>(Jackson et al., 2006) 			[7] (Potts, Slaughter et al. 2005)		[9] </a:t>
            </a:r>
            <a:r>
              <a:rPr lang="fr-FR" sz="900" dirty="0">
                <a:cs typeface="Arial" panose="020B0604020202020204" pitchFamily="34" charset="0"/>
              </a:rPr>
              <a:t>(</a:t>
            </a:r>
            <a:r>
              <a:rPr lang="fr-FR" sz="900" dirty="0" err="1">
                <a:cs typeface="Arial" panose="020B0604020202020204" pitchFamily="34" charset="0"/>
              </a:rPr>
              <a:t>Scheve</a:t>
            </a:r>
            <a:r>
              <a:rPr lang="fr-FR" sz="900" dirty="0">
                <a:cs typeface="Arial" panose="020B0604020202020204" pitchFamily="34" charset="0"/>
              </a:rPr>
              <a:t>, Gonzales et al. 2013)</a:t>
            </a:r>
            <a:endParaRPr lang="nb-NO" sz="900" dirty="0">
              <a:cs typeface="Arial" panose="020B0604020202020204" pitchFamily="34" charset="0"/>
            </a:endParaRPr>
          </a:p>
          <a:p>
            <a:r>
              <a:rPr lang="nb-NO" sz="900" dirty="0">
                <a:cs typeface="Arial" panose="020B0604020202020204" pitchFamily="34" charset="0"/>
              </a:rPr>
              <a:t>[2] (Jaronski, 2013)		[4] </a:t>
            </a:r>
            <a:r>
              <a:rPr lang="de-DE" sz="900" dirty="0"/>
              <a:t>(Holder et al., 2007) 		[6] (</a:t>
            </a:r>
            <a:r>
              <a:rPr lang="de-DE" sz="900" dirty="0" err="1"/>
              <a:t>Lebre</a:t>
            </a:r>
            <a:r>
              <a:rPr lang="de-DE" sz="900" dirty="0"/>
              <a:t>, De </a:t>
            </a:r>
            <a:r>
              <a:rPr lang="de-DE" sz="900" dirty="0" err="1"/>
              <a:t>Maayer</a:t>
            </a:r>
            <a:r>
              <a:rPr lang="de-DE" sz="900" dirty="0"/>
              <a:t> et al. 2017)		[8] </a:t>
            </a:r>
            <a:r>
              <a:rPr lang="fr-FR" sz="900" dirty="0"/>
              <a:t>(</a:t>
            </a:r>
            <a:r>
              <a:rPr lang="fr-FR" sz="900" dirty="0" err="1"/>
              <a:t>Rangamani</a:t>
            </a:r>
            <a:r>
              <a:rPr lang="fr-FR" sz="900" dirty="0"/>
              <a:t>, </a:t>
            </a:r>
            <a:r>
              <a:rPr lang="fr-FR" sz="900" dirty="0" err="1"/>
              <a:t>Katira</a:t>
            </a:r>
            <a:r>
              <a:rPr lang="fr-FR" sz="900" dirty="0"/>
              <a:t> et al. 2014)</a:t>
            </a:r>
            <a:r>
              <a:rPr lang="de-DE" sz="900" dirty="0"/>
              <a:t>		[10] (</a:t>
            </a:r>
            <a:r>
              <a:rPr lang="de-DE" sz="900" dirty="0" err="1"/>
              <a:t>Milkova</a:t>
            </a:r>
            <a:r>
              <a:rPr lang="de-DE" sz="900" dirty="0"/>
              <a:t>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Radeva</a:t>
            </a:r>
            <a:r>
              <a:rPr lang="de-DE" sz="900" dirty="0"/>
              <a:t> 2007)</a:t>
            </a:r>
            <a:endParaRPr lang="de-DE" sz="900" dirty="0"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1640770" y="6484461"/>
            <a:ext cx="46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2</a:t>
            </a:r>
            <a:endParaRPr lang="en-US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8FBD6D1-D846-4C81-9EC7-04B19606BB1A}"/>
              </a:ext>
            </a:extLst>
          </p:cNvPr>
          <p:cNvGrpSpPr>
            <a:grpSpLocks noChangeAspect="1"/>
          </p:cNvGrpSpPr>
          <p:nvPr/>
        </p:nvGrpSpPr>
        <p:grpSpPr>
          <a:xfrm>
            <a:off x="9060200" y="808122"/>
            <a:ext cx="2814285" cy="5403180"/>
            <a:chOff x="123739" y="795320"/>
            <a:chExt cx="2401754" cy="4611157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D69803B8-DAF4-4E2B-B5DD-F4FE3211D98C}"/>
                </a:ext>
              </a:extLst>
            </p:cNvPr>
            <p:cNvSpPr txBox="1"/>
            <p:nvPr/>
          </p:nvSpPr>
          <p:spPr>
            <a:xfrm>
              <a:off x="243883" y="4802356"/>
              <a:ext cx="2169578" cy="604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/>
                <a:t>Fig. 1: </a:t>
              </a:r>
              <a:r>
                <a:rPr lang="en-US" sz="1000" dirty="0"/>
                <a:t>Transmission electron micrographs of typical (A) aerial </a:t>
              </a:r>
              <a:r>
                <a:rPr lang="en-US" sz="1000" dirty="0" err="1"/>
                <a:t>conidium</a:t>
              </a:r>
              <a:r>
                <a:rPr lang="en-US" sz="1000" dirty="0"/>
                <a:t> and </a:t>
              </a:r>
              <a:r>
                <a:rPr lang="de-DE" sz="1000" dirty="0"/>
                <a:t>(C) </a:t>
              </a:r>
              <a:r>
                <a:rPr lang="de-DE" sz="1000" dirty="0" err="1"/>
                <a:t>blastospore</a:t>
              </a:r>
              <a:r>
                <a:rPr lang="de-DE" sz="1000" dirty="0"/>
                <a:t> </a:t>
              </a:r>
              <a:r>
                <a:rPr lang="de-DE" sz="1000" dirty="0" err="1"/>
                <a:t>of</a:t>
              </a:r>
              <a:r>
                <a:rPr lang="de-DE" sz="1000" dirty="0"/>
                <a:t> </a:t>
              </a:r>
              <a:r>
                <a:rPr lang="de-DE" sz="1000" i="1" dirty="0"/>
                <a:t>M. </a:t>
              </a:r>
              <a:r>
                <a:rPr lang="de-DE" sz="1000" i="1" dirty="0" err="1"/>
                <a:t>anisopliae</a:t>
              </a:r>
              <a:r>
                <a:rPr lang="de-DE" sz="1000" i="1" dirty="0"/>
                <a:t> </a:t>
              </a:r>
              <a:r>
                <a:rPr lang="de-DE" sz="1000" i="1" dirty="0" err="1"/>
                <a:t>var</a:t>
              </a:r>
              <a:r>
                <a:rPr lang="de-DE" sz="1000" i="1" dirty="0"/>
                <a:t>. </a:t>
              </a:r>
              <a:r>
                <a:rPr lang="de-DE" sz="1000" i="1" dirty="0" err="1"/>
                <a:t>acridum</a:t>
              </a:r>
              <a:r>
                <a:rPr lang="de-DE" sz="1000" i="1" dirty="0"/>
                <a:t>. [1]</a:t>
              </a:r>
              <a:endParaRPr lang="de-DE" sz="400" i="1" dirty="0"/>
            </a:p>
          </p:txBody>
        </p: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69C8685B-53C7-4445-8A01-B430123B507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3739" y="795320"/>
              <a:ext cx="2401754" cy="4026159"/>
              <a:chOff x="1115520" y="815741"/>
              <a:chExt cx="2160300" cy="3621400"/>
            </a:xfrm>
          </p:grpSpPr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F991814F-3A06-4415-B286-756A2EB93F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9772" t="60416" r="20912" b="1"/>
              <a:stretch/>
            </p:blipFill>
            <p:spPr>
              <a:xfrm>
                <a:off x="1115520" y="3068950"/>
                <a:ext cx="2160300" cy="1368191"/>
              </a:xfrm>
              <a:prstGeom prst="rect">
                <a:avLst/>
              </a:prstGeom>
            </p:spPr>
          </p:pic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99F8C9F4-8FB1-48BB-AC3E-4655FCE05F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5389" b="39294"/>
              <a:stretch/>
            </p:blipFill>
            <p:spPr>
              <a:xfrm>
                <a:off x="1121216" y="815741"/>
                <a:ext cx="2154604" cy="2273070"/>
              </a:xfrm>
              <a:prstGeom prst="rect">
                <a:avLst/>
              </a:prstGeom>
            </p:spPr>
          </p:pic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182E34BF-9682-4C0E-BB32-6B0729E36248}"/>
                  </a:ext>
                </a:extLst>
              </p:cNvPr>
              <p:cNvSpPr txBox="1"/>
              <p:nvPr/>
            </p:nvSpPr>
            <p:spPr>
              <a:xfrm>
                <a:off x="1721534" y="840782"/>
                <a:ext cx="1398947" cy="2768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1400" b="1" dirty="0"/>
                  <a:t>Aerial </a:t>
                </a:r>
                <a:r>
                  <a:rPr lang="de-DE" sz="1400" b="1" dirty="0" err="1"/>
                  <a:t>Conidium</a:t>
                </a:r>
                <a:endParaRPr lang="en-US" sz="1400" b="1" dirty="0"/>
              </a:p>
            </p:txBody>
          </p:sp>
        </p:grp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8A320B26-E148-41E8-851E-DB69DFF2D3B6}"/>
                </a:ext>
              </a:extLst>
            </p:cNvPr>
            <p:cNvSpPr txBox="1"/>
            <p:nvPr/>
          </p:nvSpPr>
          <p:spPr>
            <a:xfrm>
              <a:off x="1198321" y="3322448"/>
              <a:ext cx="1215140" cy="3077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b="1" dirty="0"/>
                <a:t>Blastospore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1000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379716CF-0BF5-40F3-AEF8-889BBB34AE00}"/>
              </a:ext>
            </a:extLst>
          </p:cNvPr>
          <p:cNvSpPr/>
          <p:nvPr/>
        </p:nvSpPr>
        <p:spPr>
          <a:xfrm>
            <a:off x="2999295" y="915004"/>
            <a:ext cx="6167456" cy="519832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1" name="Grafik 50">
            <a:extLst>
              <a:ext uri="{FF2B5EF4-FFF2-40B4-BE49-F238E27FC236}">
                <a16:creationId xmlns:a16="http://schemas.microsoft.com/office/drawing/2014/main" id="{6ACB94C1-1FA8-4735-8420-9C26CE565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679" y="856825"/>
            <a:ext cx="6926400" cy="5306794"/>
          </a:xfrm>
          <a:prstGeom prst="rect">
            <a:avLst/>
          </a:prstGeom>
        </p:spPr>
      </p:pic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161604" y="588973"/>
            <a:ext cx="9001250" cy="5724038"/>
          </a:xfrm>
        </p:spPr>
        <p:txBody>
          <a:bodyPr/>
          <a:lstStyle/>
          <a:p>
            <a:endParaRPr lang="de-DE" sz="1600" b="1" dirty="0"/>
          </a:p>
          <a:p>
            <a:pPr marL="0" indent="0">
              <a:buNone/>
            </a:pPr>
            <a:endParaRPr lang="de-DE" sz="14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3909" y="63594"/>
            <a:ext cx="10030629" cy="576081"/>
          </a:xfrm>
        </p:spPr>
        <p:txBody>
          <a:bodyPr/>
          <a:lstStyle/>
          <a:p>
            <a:pPr algn="l"/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Impact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rehydration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speed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method</a:t>
            </a:r>
            <a:endParaRPr lang="de-DE" sz="3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1640770" y="6484461"/>
            <a:ext cx="46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3</a:t>
            </a:r>
            <a:endParaRPr lang="en-US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BC72D59A-C424-42E6-AC77-399AD9D47C72}"/>
              </a:ext>
            </a:extLst>
          </p:cNvPr>
          <p:cNvGrpSpPr/>
          <p:nvPr/>
        </p:nvGrpSpPr>
        <p:grpSpPr>
          <a:xfrm>
            <a:off x="152081" y="1431703"/>
            <a:ext cx="2700000" cy="4680000"/>
            <a:chOff x="246891" y="881178"/>
            <a:chExt cx="3008616" cy="5288853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AAC337F0-8F2F-4AC9-8E6B-1BDC6D59A67C}"/>
                </a:ext>
              </a:extLst>
            </p:cNvPr>
            <p:cNvSpPr/>
            <p:nvPr/>
          </p:nvSpPr>
          <p:spPr>
            <a:xfrm>
              <a:off x="246891" y="1265692"/>
              <a:ext cx="3008616" cy="490433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lussdiagramm: Gespeicherte Daten 16">
              <a:extLst>
                <a:ext uri="{FF2B5EF4-FFF2-40B4-BE49-F238E27FC236}">
                  <a16:creationId xmlns:a16="http://schemas.microsoft.com/office/drawing/2014/main" id="{270ABC36-6066-4C5E-A1A9-5D10DB7CAA82}"/>
                </a:ext>
              </a:extLst>
            </p:cNvPr>
            <p:cNvSpPr/>
            <p:nvPr/>
          </p:nvSpPr>
          <p:spPr>
            <a:xfrm rot="16200000">
              <a:off x="1372689" y="4276187"/>
              <a:ext cx="793447" cy="1584219"/>
            </a:xfrm>
            <a:prstGeom prst="flowChartOnlineStorage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CBF81AAE-76C9-423C-9E8D-FA9A8540D24D}"/>
                </a:ext>
              </a:extLst>
            </p:cNvPr>
            <p:cNvCxnSpPr/>
            <p:nvPr/>
          </p:nvCxnSpPr>
          <p:spPr>
            <a:xfrm>
              <a:off x="2561522" y="3592759"/>
              <a:ext cx="1" cy="1078815"/>
            </a:xfrm>
            <a:prstGeom prst="line">
              <a:avLst/>
            </a:prstGeom>
            <a:ln w="12700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FA3C25CC-003F-4DEC-848F-60E7D4E12C49}"/>
                </a:ext>
              </a:extLst>
            </p:cNvPr>
            <p:cNvCxnSpPr/>
            <p:nvPr/>
          </p:nvCxnSpPr>
          <p:spPr>
            <a:xfrm>
              <a:off x="977300" y="3592759"/>
              <a:ext cx="0" cy="1282685"/>
            </a:xfrm>
            <a:prstGeom prst="line">
              <a:avLst/>
            </a:prstGeom>
            <a:ln w="12700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9AB3EFAA-6C82-4927-89D8-3B300BD09C32}"/>
                </a:ext>
              </a:extLst>
            </p:cNvPr>
            <p:cNvSpPr txBox="1"/>
            <p:nvPr/>
          </p:nvSpPr>
          <p:spPr>
            <a:xfrm>
              <a:off x="855438" y="4799840"/>
              <a:ext cx="1827946" cy="64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500" dirty="0">
                  <a:cs typeface="Arial" panose="020B0604020202020204" pitchFamily="34" charset="0"/>
                </a:rPr>
                <a:t>blastospores</a:t>
              </a:r>
              <a:br>
                <a:rPr lang="de-DE" sz="1500" dirty="0">
                  <a:cs typeface="Arial" panose="020B0604020202020204" pitchFamily="34" charset="0"/>
                </a:rPr>
              </a:br>
              <a:r>
                <a:rPr lang="de-DE" sz="1500" dirty="0">
                  <a:cs typeface="Arial" panose="020B0604020202020204" pitchFamily="34" charset="0"/>
                </a:rPr>
                <a:t>+ support (dry)</a:t>
              </a:r>
              <a:endParaRPr lang="en-US" sz="1500" dirty="0">
                <a:cs typeface="Arial" panose="020B0604020202020204" pitchFamily="34" charset="0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894512D4-1709-4E90-8039-70B4DC448FFA}"/>
                </a:ext>
              </a:extLst>
            </p:cNvPr>
            <p:cNvSpPr/>
            <p:nvPr/>
          </p:nvSpPr>
          <p:spPr>
            <a:xfrm>
              <a:off x="509236" y="2328610"/>
              <a:ext cx="2592360" cy="108015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Pfeil nach unten 46">
              <a:extLst>
                <a:ext uri="{FF2B5EF4-FFF2-40B4-BE49-F238E27FC236}">
                  <a16:creationId xmlns:a16="http://schemas.microsoft.com/office/drawing/2014/main" id="{8E960A5D-989E-4363-BC5E-6B47CC94BC92}"/>
                </a:ext>
              </a:extLst>
            </p:cNvPr>
            <p:cNvSpPr/>
            <p:nvPr/>
          </p:nvSpPr>
          <p:spPr>
            <a:xfrm>
              <a:off x="1553381" y="3243513"/>
              <a:ext cx="504070" cy="818858"/>
            </a:xfrm>
            <a:prstGeom prst="down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09E63709-00B9-435F-A503-EBA2BB868593}"/>
                </a:ext>
              </a:extLst>
            </p:cNvPr>
            <p:cNvSpPr txBox="1"/>
            <p:nvPr/>
          </p:nvSpPr>
          <p:spPr>
            <a:xfrm>
              <a:off x="1241539" y="2690182"/>
              <a:ext cx="1127753" cy="401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 err="1"/>
                <a:t>Water</a:t>
              </a:r>
              <a:endParaRPr lang="en-US" b="1" dirty="0"/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0FB90F29-B813-4901-8E6B-D2FEA25A3BF1}"/>
                </a:ext>
              </a:extLst>
            </p:cNvPr>
            <p:cNvSpPr txBox="1"/>
            <p:nvPr/>
          </p:nvSpPr>
          <p:spPr>
            <a:xfrm>
              <a:off x="804430" y="881178"/>
              <a:ext cx="2001970" cy="769025"/>
            </a:xfrm>
            <a:prstGeom prst="rect">
              <a:avLst/>
            </a:prstGeom>
            <a:solidFill>
              <a:srgbClr val="FB6F6F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/>
                <a:t>Immediate </a:t>
              </a:r>
              <a:r>
                <a:rPr lang="de-DE" sz="2000" b="1" dirty="0" err="1"/>
                <a:t>Rehydration</a:t>
              </a:r>
              <a:endParaRPr lang="de-DE" sz="2000" b="1" dirty="0"/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F57C214E-A545-4750-8C60-A6AA3CB26B35}"/>
              </a:ext>
            </a:extLst>
          </p:cNvPr>
          <p:cNvGrpSpPr/>
          <p:nvPr/>
        </p:nvGrpSpPr>
        <p:grpSpPr>
          <a:xfrm>
            <a:off x="9330396" y="1431703"/>
            <a:ext cx="2700000" cy="4680000"/>
            <a:chOff x="4493043" y="739798"/>
            <a:chExt cx="3127298" cy="5430234"/>
          </a:xfrm>
        </p:grpSpPr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D3F68315-D807-4A7F-9032-37C104EF5700}"/>
                </a:ext>
              </a:extLst>
            </p:cNvPr>
            <p:cNvSpPr/>
            <p:nvPr/>
          </p:nvSpPr>
          <p:spPr>
            <a:xfrm>
              <a:off x="4495793" y="5154919"/>
              <a:ext cx="3124547" cy="101511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E15B5B25-CE7C-4DA0-A180-C5C70E21B437}"/>
                </a:ext>
              </a:extLst>
            </p:cNvPr>
            <p:cNvSpPr/>
            <p:nvPr/>
          </p:nvSpPr>
          <p:spPr>
            <a:xfrm>
              <a:off x="4493043" y="1127838"/>
              <a:ext cx="3127298" cy="50407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0676D404-B19E-4DB7-9C61-4794E71FA581}"/>
                </a:ext>
              </a:extLst>
            </p:cNvPr>
            <p:cNvSpPr txBox="1"/>
            <p:nvPr/>
          </p:nvSpPr>
          <p:spPr>
            <a:xfrm>
              <a:off x="5082503" y="5318309"/>
              <a:ext cx="1944270" cy="749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 err="1"/>
                <a:t>Water</a:t>
              </a:r>
              <a:r>
                <a:rPr lang="de-DE" b="1" dirty="0"/>
                <a:t> </a:t>
              </a:r>
              <a:r>
                <a:rPr lang="de-DE" b="1" dirty="0" err="1"/>
                <a:t>reservoir</a:t>
              </a:r>
              <a:endParaRPr lang="en-US" b="1" dirty="0"/>
            </a:p>
          </p:txBody>
        </p:sp>
        <p:sp>
          <p:nvSpPr>
            <p:cNvPr id="29" name="Flussdiagramm: Gespeicherte Daten 28">
              <a:extLst>
                <a:ext uri="{FF2B5EF4-FFF2-40B4-BE49-F238E27FC236}">
                  <a16:creationId xmlns:a16="http://schemas.microsoft.com/office/drawing/2014/main" id="{B55C0B50-DF2E-44C1-8227-CDA852C884B7}"/>
                </a:ext>
              </a:extLst>
            </p:cNvPr>
            <p:cNvSpPr/>
            <p:nvPr/>
          </p:nvSpPr>
          <p:spPr>
            <a:xfrm rot="16200000">
              <a:off x="5646576" y="3834945"/>
              <a:ext cx="793447" cy="1584219"/>
            </a:xfrm>
            <a:prstGeom prst="flowChartOnlineStorage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DB76A6F4-F1C6-4E5D-87F3-17F3A826A7B2}"/>
                </a:ext>
              </a:extLst>
            </p:cNvPr>
            <p:cNvCxnSpPr/>
            <p:nvPr/>
          </p:nvCxnSpPr>
          <p:spPr>
            <a:xfrm>
              <a:off x="6835409" y="3151517"/>
              <a:ext cx="1" cy="1078815"/>
            </a:xfrm>
            <a:prstGeom prst="line">
              <a:avLst/>
            </a:prstGeom>
            <a:ln w="12700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AABC9EEB-6674-4C51-AF4F-D8A2C54AE368}"/>
                </a:ext>
              </a:extLst>
            </p:cNvPr>
            <p:cNvCxnSpPr/>
            <p:nvPr/>
          </p:nvCxnSpPr>
          <p:spPr>
            <a:xfrm>
              <a:off x="5251187" y="3151517"/>
              <a:ext cx="0" cy="1282685"/>
            </a:xfrm>
            <a:prstGeom prst="line">
              <a:avLst/>
            </a:prstGeom>
            <a:ln w="12700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8685B724-E74C-4C65-8B6F-2D26FC9316EE}"/>
                </a:ext>
              </a:extLst>
            </p:cNvPr>
            <p:cNvSpPr txBox="1"/>
            <p:nvPr/>
          </p:nvSpPr>
          <p:spPr>
            <a:xfrm>
              <a:off x="5177040" y="4364876"/>
              <a:ext cx="1827946" cy="638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500" dirty="0">
                  <a:cs typeface="Arial" panose="020B0604020202020204" pitchFamily="34" charset="0"/>
                </a:rPr>
                <a:t>blastospores</a:t>
              </a:r>
              <a:br>
                <a:rPr lang="de-DE" sz="1500" dirty="0">
                  <a:cs typeface="Arial" panose="020B0604020202020204" pitchFamily="34" charset="0"/>
                </a:rPr>
              </a:br>
              <a:r>
                <a:rPr lang="de-DE" sz="1500" dirty="0">
                  <a:cs typeface="Arial" panose="020B0604020202020204" pitchFamily="34" charset="0"/>
                </a:rPr>
                <a:t>+ </a:t>
              </a:r>
              <a:r>
                <a:rPr lang="de-DE" sz="1500" dirty="0" err="1">
                  <a:cs typeface="Arial" panose="020B0604020202020204" pitchFamily="34" charset="0"/>
                </a:rPr>
                <a:t>support</a:t>
              </a:r>
              <a:r>
                <a:rPr lang="de-DE" sz="1500" dirty="0">
                  <a:cs typeface="Arial" panose="020B0604020202020204" pitchFamily="34" charset="0"/>
                </a:rPr>
                <a:t> (dry)</a:t>
              </a:r>
              <a:endParaRPr lang="en-US" sz="1500" dirty="0">
                <a:cs typeface="Arial" panose="020B0604020202020204" pitchFamily="34" charset="0"/>
              </a:endParaRPr>
            </a:p>
          </p:txBody>
        </p:sp>
        <p:sp>
          <p:nvSpPr>
            <p:cNvPr id="33" name="Freihandform 65">
              <a:extLst>
                <a:ext uri="{FF2B5EF4-FFF2-40B4-BE49-F238E27FC236}">
                  <a16:creationId xmlns:a16="http://schemas.microsoft.com/office/drawing/2014/main" id="{A3FBECF1-1313-4C0E-AEBA-F0327FDD5075}"/>
                </a:ext>
              </a:extLst>
            </p:cNvPr>
            <p:cNvSpPr/>
            <p:nvPr/>
          </p:nvSpPr>
          <p:spPr>
            <a:xfrm>
              <a:off x="4719421" y="1925308"/>
              <a:ext cx="2592360" cy="1841488"/>
            </a:xfrm>
            <a:custGeom>
              <a:avLst/>
              <a:gdLst>
                <a:gd name="connsiteX0" fmla="*/ 1296180 w 2592360"/>
                <a:gd name="connsiteY0" fmla="*/ 0 h 1841488"/>
                <a:gd name="connsiteX1" fmla="*/ 2592360 w 2592360"/>
                <a:gd name="connsiteY1" fmla="*/ 540075 h 1841488"/>
                <a:gd name="connsiteX2" fmla="*/ 1557406 w 2592360"/>
                <a:gd name="connsiteY2" fmla="*/ 1069178 h 1841488"/>
                <a:gd name="connsiteX3" fmla="*/ 1402794 w 2592360"/>
                <a:gd name="connsiteY3" fmla="*/ 1075672 h 1841488"/>
                <a:gd name="connsiteX4" fmla="*/ 1402794 w 2592360"/>
                <a:gd name="connsiteY4" fmla="*/ 1589453 h 1841488"/>
                <a:gd name="connsiteX5" fmla="*/ 1528811 w 2592360"/>
                <a:gd name="connsiteY5" fmla="*/ 1589453 h 1841488"/>
                <a:gd name="connsiteX6" fmla="*/ 1276776 w 2592360"/>
                <a:gd name="connsiteY6" fmla="*/ 1841488 h 1841488"/>
                <a:gd name="connsiteX7" fmla="*/ 1024741 w 2592360"/>
                <a:gd name="connsiteY7" fmla="*/ 1589453 h 1841488"/>
                <a:gd name="connsiteX8" fmla="*/ 1150759 w 2592360"/>
                <a:gd name="connsiteY8" fmla="*/ 1589453 h 1841488"/>
                <a:gd name="connsiteX9" fmla="*/ 1150759 w 2592360"/>
                <a:gd name="connsiteY9" fmla="*/ 1074042 h 1841488"/>
                <a:gd name="connsiteX10" fmla="*/ 1034955 w 2592360"/>
                <a:gd name="connsiteY10" fmla="*/ 1069178 h 1841488"/>
                <a:gd name="connsiteX11" fmla="*/ 0 w 2592360"/>
                <a:gd name="connsiteY11" fmla="*/ 540075 h 1841488"/>
                <a:gd name="connsiteX12" fmla="*/ 1296180 w 2592360"/>
                <a:gd name="connsiteY12" fmla="*/ 0 h 184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92360" h="1841488">
                  <a:moveTo>
                    <a:pt x="1296180" y="0"/>
                  </a:moveTo>
                  <a:cubicBezTo>
                    <a:pt x="2012040" y="0"/>
                    <a:pt x="2592360" y="241800"/>
                    <a:pt x="2592360" y="540075"/>
                  </a:cubicBezTo>
                  <a:cubicBezTo>
                    <a:pt x="2592360" y="801066"/>
                    <a:pt x="2148053" y="1018818"/>
                    <a:pt x="1557406" y="1069178"/>
                  </a:cubicBezTo>
                  <a:lnTo>
                    <a:pt x="1402794" y="1075672"/>
                  </a:lnTo>
                  <a:lnTo>
                    <a:pt x="1402794" y="1589453"/>
                  </a:lnTo>
                  <a:lnTo>
                    <a:pt x="1528811" y="1589453"/>
                  </a:lnTo>
                  <a:lnTo>
                    <a:pt x="1276776" y="1841488"/>
                  </a:lnTo>
                  <a:lnTo>
                    <a:pt x="1024741" y="1589453"/>
                  </a:lnTo>
                  <a:lnTo>
                    <a:pt x="1150759" y="1589453"/>
                  </a:lnTo>
                  <a:lnTo>
                    <a:pt x="1150759" y="1074042"/>
                  </a:lnTo>
                  <a:lnTo>
                    <a:pt x="1034955" y="1069178"/>
                  </a:lnTo>
                  <a:cubicBezTo>
                    <a:pt x="444308" y="1018818"/>
                    <a:pt x="0" y="801066"/>
                    <a:pt x="0" y="540075"/>
                  </a:cubicBezTo>
                  <a:cubicBezTo>
                    <a:pt x="0" y="241800"/>
                    <a:pt x="580320" y="0"/>
                    <a:pt x="1296180" y="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Pfeil nach unten 61">
              <a:extLst>
                <a:ext uri="{FF2B5EF4-FFF2-40B4-BE49-F238E27FC236}">
                  <a16:creationId xmlns:a16="http://schemas.microsoft.com/office/drawing/2014/main" id="{4041B9D1-E38E-4FA5-A216-AB283E681396}"/>
                </a:ext>
              </a:extLst>
            </p:cNvPr>
            <p:cNvSpPr/>
            <p:nvPr/>
          </p:nvSpPr>
          <p:spPr>
            <a:xfrm rot="10800000">
              <a:off x="4610748" y="4352970"/>
              <a:ext cx="504070" cy="818858"/>
            </a:xfrm>
            <a:prstGeom prst="downArrow">
              <a:avLst/>
            </a:prstGeom>
            <a:gradFill flip="none" rotWithShape="1">
              <a:gsLst>
                <a:gs pos="100000">
                  <a:schemeClr val="tx2">
                    <a:lumMod val="60000"/>
                    <a:lumOff val="40000"/>
                  </a:schemeClr>
                </a:gs>
                <a:gs pos="33000">
                  <a:schemeClr val="tx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Pfeil nach unten 62">
              <a:extLst>
                <a:ext uri="{FF2B5EF4-FFF2-40B4-BE49-F238E27FC236}">
                  <a16:creationId xmlns:a16="http://schemas.microsoft.com/office/drawing/2014/main" id="{0CD7D7E4-3646-4B1B-819F-4E772260A914}"/>
                </a:ext>
              </a:extLst>
            </p:cNvPr>
            <p:cNvSpPr/>
            <p:nvPr/>
          </p:nvSpPr>
          <p:spPr>
            <a:xfrm rot="10800000">
              <a:off x="6991645" y="4346294"/>
              <a:ext cx="504070" cy="818858"/>
            </a:xfrm>
            <a:prstGeom prst="downArrow">
              <a:avLst/>
            </a:prstGeom>
            <a:gradFill flip="none" rotWithShape="1">
              <a:gsLst>
                <a:gs pos="100000">
                  <a:schemeClr val="tx2">
                    <a:lumMod val="60000"/>
                    <a:lumOff val="40000"/>
                  </a:schemeClr>
                </a:gs>
                <a:gs pos="33000">
                  <a:schemeClr val="tx2">
                    <a:lumMod val="40000"/>
                    <a:lumOff val="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88B4700B-9E9A-496B-86BB-7EC8C2989FDC}"/>
                </a:ext>
              </a:extLst>
            </p:cNvPr>
            <p:cNvSpPr txBox="1"/>
            <p:nvPr/>
          </p:nvSpPr>
          <p:spPr>
            <a:xfrm>
              <a:off x="5166839" y="2252145"/>
              <a:ext cx="1838147" cy="400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 err="1"/>
                <a:t>Water</a:t>
              </a:r>
              <a:r>
                <a:rPr lang="de-DE" b="1" dirty="0"/>
                <a:t> </a:t>
              </a:r>
              <a:r>
                <a:rPr lang="de-DE" b="1" dirty="0" err="1"/>
                <a:t>Vapor</a:t>
              </a:r>
              <a:endParaRPr lang="en-US" b="1" dirty="0"/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8B1DDD11-3A78-4D47-B8D0-40393C95B20E}"/>
                </a:ext>
              </a:extLst>
            </p:cNvPr>
            <p:cNvSpPr txBox="1"/>
            <p:nvPr/>
          </p:nvSpPr>
          <p:spPr>
            <a:xfrm>
              <a:off x="4966902" y="739798"/>
              <a:ext cx="2254480" cy="767090"/>
            </a:xfrm>
            <a:prstGeom prst="rect">
              <a:avLst/>
            </a:prstGeom>
            <a:solidFill>
              <a:srgbClr val="C3D69B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err="1"/>
                <a:t>Decelerated</a:t>
              </a:r>
              <a:r>
                <a:rPr lang="de-DE" sz="2000" b="1" dirty="0"/>
                <a:t> </a:t>
              </a:r>
              <a:r>
                <a:rPr lang="de-DE" sz="2000" b="1" dirty="0" err="1"/>
                <a:t>Rehydration</a:t>
              </a:r>
              <a:endParaRPr lang="de-DE" sz="2000" b="1" dirty="0"/>
            </a:p>
          </p:txBody>
        </p:sp>
      </p:grpSp>
      <p:sp>
        <p:nvSpPr>
          <p:cNvPr id="43" name="Textfeld 42">
            <a:extLst>
              <a:ext uri="{FF2B5EF4-FFF2-40B4-BE49-F238E27FC236}">
                <a16:creationId xmlns:a16="http://schemas.microsoft.com/office/drawing/2014/main" id="{E0A3D07D-DDC9-4B76-9695-0F780D21F2D7}"/>
              </a:ext>
            </a:extLst>
          </p:cNvPr>
          <p:cNvSpPr txBox="1"/>
          <p:nvPr/>
        </p:nvSpPr>
        <p:spPr>
          <a:xfrm>
            <a:off x="2936060" y="5455733"/>
            <a:ext cx="4057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n = 5</a:t>
            </a:r>
          </a:p>
          <a:p>
            <a:r>
              <a:rPr lang="de-DE" sz="1000" dirty="0" err="1"/>
              <a:t>Anova</a:t>
            </a:r>
            <a:r>
              <a:rPr lang="de-DE" sz="1000" dirty="0"/>
              <a:t> + </a:t>
            </a:r>
            <a:br>
              <a:rPr lang="de-DE" sz="1000" dirty="0"/>
            </a:br>
            <a:r>
              <a:rPr lang="de-DE" sz="1000" dirty="0"/>
              <a:t>post-hoc </a:t>
            </a:r>
            <a:r>
              <a:rPr lang="de-DE" sz="1000" dirty="0" err="1"/>
              <a:t>Tukey</a:t>
            </a:r>
            <a:r>
              <a:rPr lang="de-DE" sz="1000" dirty="0"/>
              <a:t> </a:t>
            </a:r>
            <a:r>
              <a:rPr lang="de-DE" sz="1000" dirty="0" err="1"/>
              <a:t>test</a:t>
            </a:r>
            <a:r>
              <a:rPr lang="de-DE" sz="1000" dirty="0"/>
              <a:t>; p&lt;0.001</a:t>
            </a:r>
          </a:p>
          <a:p>
            <a:r>
              <a:rPr lang="de-DE" sz="1000" dirty="0" err="1"/>
              <a:t>error</a:t>
            </a:r>
            <a:r>
              <a:rPr lang="de-DE" sz="1000" dirty="0"/>
              <a:t> = </a:t>
            </a:r>
            <a:r>
              <a:rPr lang="de-DE" sz="1000" dirty="0" err="1"/>
              <a:t>standard</a:t>
            </a:r>
            <a:r>
              <a:rPr lang="de-DE" sz="1000" dirty="0"/>
              <a:t> </a:t>
            </a:r>
            <a:r>
              <a:rPr lang="de-DE" sz="1000" dirty="0" err="1"/>
              <a:t>deviation</a:t>
            </a:r>
            <a:endParaRPr lang="de-DE" sz="1000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E9E67EF8-F014-4B83-BDFF-109B93363E35}"/>
              </a:ext>
            </a:extLst>
          </p:cNvPr>
          <p:cNvSpPr txBox="1"/>
          <p:nvPr/>
        </p:nvSpPr>
        <p:spPr>
          <a:xfrm>
            <a:off x="4965034" y="4947099"/>
            <a:ext cx="4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a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7086180C-0BFE-462B-9A84-81B3F418611A}"/>
              </a:ext>
            </a:extLst>
          </p:cNvPr>
          <p:cNvSpPr txBox="1"/>
          <p:nvPr/>
        </p:nvSpPr>
        <p:spPr>
          <a:xfrm>
            <a:off x="7309414" y="4948354"/>
            <a:ext cx="4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b</a:t>
            </a:r>
          </a:p>
        </p:txBody>
      </p:sp>
      <p:sp>
        <p:nvSpPr>
          <p:cNvPr id="39" name="Fußzeilenplatzhalter 4">
            <a:extLst>
              <a:ext uri="{FF2B5EF4-FFF2-40B4-BE49-F238E27FC236}">
                <a16:creationId xmlns:a16="http://schemas.microsoft.com/office/drawing/2014/main" id="{16757163-54C7-4227-BC6F-E9284E0D0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2192000" cy="365125"/>
          </a:xfrm>
        </p:spPr>
        <p:txBody>
          <a:bodyPr/>
          <a:lstStyle/>
          <a:p>
            <a:r>
              <a:rPr lang="nb-NO" sz="900" dirty="0">
                <a:cs typeface="Arial" panose="020B0604020202020204" pitchFamily="34" charset="0"/>
              </a:rPr>
              <a:t>[1] </a:t>
            </a:r>
            <a:r>
              <a:rPr lang="fr-FR" sz="900" dirty="0">
                <a:cs typeface="Arial" panose="020B0604020202020204" pitchFamily="34" charset="0"/>
              </a:rPr>
              <a:t>(</a:t>
            </a:r>
            <a:r>
              <a:rPr lang="fr-FR" sz="900" dirty="0" err="1">
                <a:cs typeface="Arial" panose="020B0604020202020204" pitchFamily="34" charset="0"/>
              </a:rPr>
              <a:t>Leland</a:t>
            </a:r>
            <a:r>
              <a:rPr lang="fr-FR" sz="900" dirty="0">
                <a:cs typeface="Arial" panose="020B0604020202020204" pitchFamily="34" charset="0"/>
              </a:rPr>
              <a:t> et al., 2005) 	</a:t>
            </a:r>
            <a:r>
              <a:rPr lang="nb-NO" sz="900" dirty="0">
                <a:cs typeface="Arial" panose="020B0604020202020204" pitchFamily="34" charset="0"/>
              </a:rPr>
              <a:t>	</a:t>
            </a:r>
            <a:r>
              <a:rPr lang="de-DE" sz="900" dirty="0"/>
              <a:t>[3] (</a:t>
            </a:r>
            <a:r>
              <a:rPr lang="de-DE" sz="900" dirty="0" err="1"/>
              <a:t>Iwanicki</a:t>
            </a:r>
            <a:r>
              <a:rPr lang="de-DE" sz="900" dirty="0"/>
              <a:t> et al., 2020)		[5] </a:t>
            </a:r>
            <a:r>
              <a:rPr lang="nb-NO" sz="900" dirty="0">
                <a:cs typeface="Arial" panose="020B0604020202020204" pitchFamily="34" charset="0"/>
              </a:rPr>
              <a:t>(Jackson et al., 2006) 			[7] (Potts, Slaughter et al. 2005)		[9] </a:t>
            </a:r>
            <a:r>
              <a:rPr lang="fr-FR" sz="900" dirty="0">
                <a:cs typeface="Arial" panose="020B0604020202020204" pitchFamily="34" charset="0"/>
              </a:rPr>
              <a:t>(</a:t>
            </a:r>
            <a:r>
              <a:rPr lang="fr-FR" sz="900" dirty="0" err="1">
                <a:cs typeface="Arial" panose="020B0604020202020204" pitchFamily="34" charset="0"/>
              </a:rPr>
              <a:t>Scheve</a:t>
            </a:r>
            <a:r>
              <a:rPr lang="fr-FR" sz="900" dirty="0">
                <a:cs typeface="Arial" panose="020B0604020202020204" pitchFamily="34" charset="0"/>
              </a:rPr>
              <a:t>, Gonzales et al. 2013)</a:t>
            </a:r>
            <a:endParaRPr lang="nb-NO" sz="900" dirty="0">
              <a:cs typeface="Arial" panose="020B0604020202020204" pitchFamily="34" charset="0"/>
            </a:endParaRPr>
          </a:p>
          <a:p>
            <a:r>
              <a:rPr lang="nb-NO" sz="900" dirty="0">
                <a:cs typeface="Arial" panose="020B0604020202020204" pitchFamily="34" charset="0"/>
              </a:rPr>
              <a:t>[2] (Jaronski, 2013)		[4] </a:t>
            </a:r>
            <a:r>
              <a:rPr lang="de-DE" sz="900" dirty="0"/>
              <a:t>(Holder et al., 2007) 		[6] (</a:t>
            </a:r>
            <a:r>
              <a:rPr lang="de-DE" sz="900" dirty="0" err="1"/>
              <a:t>Lebre</a:t>
            </a:r>
            <a:r>
              <a:rPr lang="de-DE" sz="900" dirty="0"/>
              <a:t>, De </a:t>
            </a:r>
            <a:r>
              <a:rPr lang="de-DE" sz="900" dirty="0" err="1"/>
              <a:t>Maayer</a:t>
            </a:r>
            <a:r>
              <a:rPr lang="de-DE" sz="900" dirty="0"/>
              <a:t> et al. 2017)		[8] </a:t>
            </a:r>
            <a:r>
              <a:rPr lang="fr-FR" sz="900" dirty="0"/>
              <a:t>(</a:t>
            </a:r>
            <a:r>
              <a:rPr lang="fr-FR" sz="900" dirty="0" err="1"/>
              <a:t>Rangamani</a:t>
            </a:r>
            <a:r>
              <a:rPr lang="fr-FR" sz="900" dirty="0"/>
              <a:t>, </a:t>
            </a:r>
            <a:r>
              <a:rPr lang="fr-FR" sz="900" dirty="0" err="1"/>
              <a:t>Katira</a:t>
            </a:r>
            <a:r>
              <a:rPr lang="fr-FR" sz="900" dirty="0"/>
              <a:t> et al. 2014)</a:t>
            </a:r>
            <a:r>
              <a:rPr lang="de-DE" sz="900" dirty="0"/>
              <a:t>		[10] (</a:t>
            </a:r>
            <a:r>
              <a:rPr lang="de-DE" sz="900" dirty="0" err="1"/>
              <a:t>Milkova</a:t>
            </a:r>
            <a:r>
              <a:rPr lang="de-DE" sz="900" dirty="0"/>
              <a:t>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Radeva</a:t>
            </a:r>
            <a:r>
              <a:rPr lang="de-DE" sz="900" dirty="0"/>
              <a:t> 2007)</a:t>
            </a:r>
            <a:endParaRPr lang="de-DE" sz="9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42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82000"/>
            <a:ext cx="10502125" cy="576081"/>
          </a:xfrm>
        </p:spPr>
        <p:txBody>
          <a:bodyPr/>
          <a:lstStyle/>
          <a:p>
            <a:pPr algn="l"/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rehydration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affected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during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production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1724570" y="6482221"/>
            <a:ext cx="46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4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4279234" y="4251148"/>
            <a:ext cx="7679051" cy="20313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>
                <a:latin typeface="+mn-lt"/>
              </a:rPr>
              <a:t>Working Hypothesis</a:t>
            </a:r>
          </a:p>
          <a:p>
            <a:r>
              <a:rPr lang="en-US" dirty="0">
                <a:latin typeface="+mn-lt"/>
              </a:rPr>
              <a:t>The addition of a single or multiple polymer layers on top of the blastospore’s single layered cell wall acts as a supplementary diffusion barrier, slowing H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O influx during rehydration.</a:t>
            </a:r>
          </a:p>
          <a:p>
            <a:endParaRPr lang="de-DE" dirty="0">
              <a:latin typeface="+mn-lt"/>
            </a:endParaRPr>
          </a:p>
          <a:p>
            <a:r>
              <a:rPr lang="de-DE" dirty="0">
                <a:latin typeface="+mn-lt"/>
              </a:rPr>
              <a:t>This </a:t>
            </a:r>
            <a:r>
              <a:rPr lang="de-DE" dirty="0" err="1">
                <a:latin typeface="+mn-lt"/>
              </a:rPr>
              <a:t>leads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to</a:t>
            </a:r>
            <a:r>
              <a:rPr lang="de-DE" dirty="0">
                <a:latin typeface="+mn-lt"/>
              </a:rPr>
              <a:t> an </a:t>
            </a:r>
            <a:r>
              <a:rPr lang="de-DE" dirty="0" err="1">
                <a:latin typeface="+mn-lt"/>
              </a:rPr>
              <a:t>increase</a:t>
            </a:r>
            <a:r>
              <a:rPr lang="de-DE" dirty="0">
                <a:latin typeface="+mn-lt"/>
              </a:rPr>
              <a:t> in </a:t>
            </a:r>
            <a:r>
              <a:rPr lang="de-DE" dirty="0" err="1">
                <a:latin typeface="+mn-lt"/>
              </a:rPr>
              <a:t>viability</a:t>
            </a:r>
            <a:r>
              <a:rPr lang="de-DE" dirty="0">
                <a:latin typeface="+mn-lt"/>
              </a:rPr>
              <a:t> after </a:t>
            </a:r>
            <a:r>
              <a:rPr lang="de-DE" dirty="0" err="1">
                <a:latin typeface="+mn-lt"/>
              </a:rPr>
              <a:t>drying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and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rehydration</a:t>
            </a:r>
            <a:r>
              <a:rPr lang="de-DE" dirty="0">
                <a:latin typeface="+mn-lt"/>
              </a:rPr>
              <a:t>.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B56CCEE-36F2-4831-8403-79C782400B34}"/>
              </a:ext>
            </a:extLst>
          </p:cNvPr>
          <p:cNvGrpSpPr/>
          <p:nvPr/>
        </p:nvGrpSpPr>
        <p:grpSpPr>
          <a:xfrm>
            <a:off x="4279234" y="775500"/>
            <a:ext cx="7679051" cy="3136831"/>
            <a:chOff x="4382877" y="795321"/>
            <a:chExt cx="7679051" cy="3136831"/>
          </a:xfrm>
        </p:grpSpPr>
        <p:pic>
          <p:nvPicPr>
            <p:cNvPr id="91" name="Grafik 9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2877" y="795321"/>
              <a:ext cx="7679051" cy="3117010"/>
            </a:xfrm>
            <a:prstGeom prst="rect">
              <a:avLst/>
            </a:prstGeom>
          </p:spPr>
        </p:pic>
        <p:sp>
          <p:nvSpPr>
            <p:cNvPr id="90" name="Textfeld 89">
              <a:extLst>
                <a:ext uri="{FF2B5EF4-FFF2-40B4-BE49-F238E27FC236}">
                  <a16:creationId xmlns:a16="http://schemas.microsoft.com/office/drawing/2014/main" id="{8D0BB635-46A4-4368-9B2D-8096120DD374}"/>
                </a:ext>
              </a:extLst>
            </p:cNvPr>
            <p:cNvSpPr txBox="1"/>
            <p:nvPr/>
          </p:nvSpPr>
          <p:spPr>
            <a:xfrm>
              <a:off x="4382877" y="3685931"/>
              <a:ext cx="47035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/>
                <a:t>Concept: Polymer </a:t>
              </a:r>
              <a:r>
                <a:rPr lang="de-DE" sz="1000" dirty="0" err="1"/>
                <a:t>coating</a:t>
              </a:r>
              <a:r>
                <a:rPr lang="de-DE" sz="1000" dirty="0"/>
                <a:t> </a:t>
              </a:r>
              <a:r>
                <a:rPr lang="de-DE" sz="1000" dirty="0" err="1"/>
                <a:t>of</a:t>
              </a:r>
              <a:r>
                <a:rPr lang="de-DE" sz="1000" dirty="0"/>
                <a:t> </a:t>
              </a:r>
              <a:r>
                <a:rPr lang="de-DE" sz="1000" dirty="0" err="1"/>
                <a:t>cells</a:t>
              </a:r>
              <a:r>
                <a:rPr lang="de-DE" sz="1000" dirty="0"/>
                <a:t>.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8FBD6D1-D846-4C81-9EC7-04B19606BB1A}"/>
              </a:ext>
            </a:extLst>
          </p:cNvPr>
          <p:cNvGrpSpPr>
            <a:grpSpLocks noChangeAspect="1"/>
          </p:cNvGrpSpPr>
          <p:nvPr/>
        </p:nvGrpSpPr>
        <p:grpSpPr>
          <a:xfrm>
            <a:off x="233714" y="775500"/>
            <a:ext cx="2814285" cy="5403180"/>
            <a:chOff x="123739" y="795320"/>
            <a:chExt cx="2401754" cy="4611157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D69803B8-DAF4-4E2B-B5DD-F4FE3211D98C}"/>
                </a:ext>
              </a:extLst>
            </p:cNvPr>
            <p:cNvSpPr txBox="1"/>
            <p:nvPr/>
          </p:nvSpPr>
          <p:spPr>
            <a:xfrm>
              <a:off x="243883" y="4802356"/>
              <a:ext cx="2169578" cy="604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/>
                <a:t>Fig. 1: </a:t>
              </a:r>
              <a:r>
                <a:rPr lang="en-US" sz="1000" dirty="0"/>
                <a:t>Transmission electron micrographs of typical (A) aerial </a:t>
              </a:r>
              <a:r>
                <a:rPr lang="en-US" sz="1000" dirty="0" err="1"/>
                <a:t>conidium</a:t>
              </a:r>
              <a:r>
                <a:rPr lang="en-US" sz="1000" dirty="0"/>
                <a:t> and </a:t>
              </a:r>
              <a:r>
                <a:rPr lang="de-DE" sz="1000" dirty="0"/>
                <a:t>(C) </a:t>
              </a:r>
              <a:r>
                <a:rPr lang="de-DE" sz="1000" dirty="0" err="1"/>
                <a:t>blastospore</a:t>
              </a:r>
              <a:r>
                <a:rPr lang="de-DE" sz="1000" dirty="0"/>
                <a:t> </a:t>
              </a:r>
              <a:r>
                <a:rPr lang="de-DE" sz="1000" dirty="0" err="1"/>
                <a:t>of</a:t>
              </a:r>
              <a:r>
                <a:rPr lang="de-DE" sz="1000" dirty="0"/>
                <a:t> </a:t>
              </a:r>
              <a:r>
                <a:rPr lang="de-DE" sz="1000" i="1" dirty="0"/>
                <a:t>M. </a:t>
              </a:r>
              <a:r>
                <a:rPr lang="de-DE" sz="1000" i="1" dirty="0" err="1"/>
                <a:t>anisopliae</a:t>
              </a:r>
              <a:r>
                <a:rPr lang="de-DE" sz="1000" i="1" dirty="0"/>
                <a:t> </a:t>
              </a:r>
              <a:r>
                <a:rPr lang="de-DE" sz="1000" i="1" dirty="0" err="1"/>
                <a:t>var</a:t>
              </a:r>
              <a:r>
                <a:rPr lang="de-DE" sz="1000" i="1" dirty="0"/>
                <a:t>. </a:t>
              </a:r>
              <a:r>
                <a:rPr lang="de-DE" sz="1000" i="1" dirty="0" err="1"/>
                <a:t>acridum</a:t>
              </a:r>
              <a:r>
                <a:rPr lang="de-DE" sz="1000" i="1" dirty="0"/>
                <a:t>. [7]</a:t>
              </a:r>
              <a:endParaRPr lang="de-DE" sz="400" i="1" dirty="0"/>
            </a:p>
          </p:txBody>
        </p: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69C8685B-53C7-4445-8A01-B430123B507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3739" y="795320"/>
              <a:ext cx="2401754" cy="4026159"/>
              <a:chOff x="1115520" y="815741"/>
              <a:chExt cx="2160300" cy="3621400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F991814F-3A06-4415-B286-756A2EB93F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9772" t="60416" r="20912" b="1"/>
              <a:stretch/>
            </p:blipFill>
            <p:spPr>
              <a:xfrm>
                <a:off x="1115520" y="3068950"/>
                <a:ext cx="2160300" cy="1368191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99F8C9F4-8FB1-48BB-AC3E-4655FCE05F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5389" b="39294"/>
              <a:stretch/>
            </p:blipFill>
            <p:spPr>
              <a:xfrm>
                <a:off x="1121216" y="815741"/>
                <a:ext cx="2154604" cy="2273070"/>
              </a:xfrm>
              <a:prstGeom prst="rect">
                <a:avLst/>
              </a:prstGeom>
            </p:spPr>
          </p:pic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182E34BF-9682-4C0E-BB32-6B0729E36248}"/>
                  </a:ext>
                </a:extLst>
              </p:cNvPr>
              <p:cNvSpPr txBox="1"/>
              <p:nvPr/>
            </p:nvSpPr>
            <p:spPr>
              <a:xfrm>
                <a:off x="1721534" y="840782"/>
                <a:ext cx="1398947" cy="2768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1400" b="1" dirty="0"/>
                  <a:t>Aerial </a:t>
                </a:r>
                <a:r>
                  <a:rPr lang="de-DE" sz="1400" b="1" dirty="0" err="1"/>
                  <a:t>Conidium</a:t>
                </a:r>
                <a:endParaRPr lang="en-US" sz="1400" b="1" dirty="0"/>
              </a:p>
            </p:txBody>
          </p:sp>
        </p:grp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8A320B26-E148-41E8-851E-DB69DFF2D3B6}"/>
                </a:ext>
              </a:extLst>
            </p:cNvPr>
            <p:cNvSpPr txBox="1"/>
            <p:nvPr/>
          </p:nvSpPr>
          <p:spPr>
            <a:xfrm>
              <a:off x="1198321" y="3322448"/>
              <a:ext cx="1215140" cy="3077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b="1" dirty="0"/>
                <a:t>Blastospore</a:t>
              </a:r>
              <a:endParaRPr lang="en-US" sz="1400" b="1" dirty="0"/>
            </a:p>
          </p:txBody>
        </p:sp>
      </p:grp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D26ACF1B-C273-4540-BE7F-591F265734D0}"/>
              </a:ext>
            </a:extLst>
          </p:cNvPr>
          <p:cNvCxnSpPr>
            <a:cxnSpLocks/>
          </p:cNvCxnSpPr>
          <p:nvPr/>
        </p:nvCxnSpPr>
        <p:spPr>
          <a:xfrm>
            <a:off x="3190875" y="2143125"/>
            <a:ext cx="9525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Fußzeilenplatzhalter 4">
            <a:extLst>
              <a:ext uri="{FF2B5EF4-FFF2-40B4-BE49-F238E27FC236}">
                <a16:creationId xmlns:a16="http://schemas.microsoft.com/office/drawing/2014/main" id="{07E0F7CE-48DF-4D11-BE5C-B47F2C3B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2192000" cy="365125"/>
          </a:xfrm>
        </p:spPr>
        <p:txBody>
          <a:bodyPr/>
          <a:lstStyle/>
          <a:p>
            <a:r>
              <a:rPr lang="nb-NO" sz="900" dirty="0">
                <a:cs typeface="Arial" panose="020B0604020202020204" pitchFamily="34" charset="0"/>
              </a:rPr>
              <a:t>[1] </a:t>
            </a:r>
            <a:r>
              <a:rPr lang="fr-FR" sz="900" dirty="0">
                <a:cs typeface="Arial" panose="020B0604020202020204" pitchFamily="34" charset="0"/>
              </a:rPr>
              <a:t>(</a:t>
            </a:r>
            <a:r>
              <a:rPr lang="fr-FR" sz="900" dirty="0" err="1">
                <a:cs typeface="Arial" panose="020B0604020202020204" pitchFamily="34" charset="0"/>
              </a:rPr>
              <a:t>Leland</a:t>
            </a:r>
            <a:r>
              <a:rPr lang="fr-FR" sz="900" dirty="0">
                <a:cs typeface="Arial" panose="020B0604020202020204" pitchFamily="34" charset="0"/>
              </a:rPr>
              <a:t> et al., 2005) 	</a:t>
            </a:r>
            <a:r>
              <a:rPr lang="nb-NO" sz="900" dirty="0">
                <a:cs typeface="Arial" panose="020B0604020202020204" pitchFamily="34" charset="0"/>
              </a:rPr>
              <a:t>	</a:t>
            </a:r>
            <a:r>
              <a:rPr lang="de-DE" sz="900" dirty="0"/>
              <a:t>[3] (</a:t>
            </a:r>
            <a:r>
              <a:rPr lang="de-DE" sz="900" dirty="0" err="1"/>
              <a:t>Iwanicki</a:t>
            </a:r>
            <a:r>
              <a:rPr lang="de-DE" sz="900" dirty="0"/>
              <a:t> et al., 2020)		[5] </a:t>
            </a:r>
            <a:r>
              <a:rPr lang="nb-NO" sz="900" dirty="0">
                <a:cs typeface="Arial" panose="020B0604020202020204" pitchFamily="34" charset="0"/>
              </a:rPr>
              <a:t>(Jackson et al., 2006) 			[7] (Potts, Slaughter et al. 2005)		[9] </a:t>
            </a:r>
            <a:r>
              <a:rPr lang="fr-FR" sz="900" dirty="0">
                <a:cs typeface="Arial" panose="020B0604020202020204" pitchFamily="34" charset="0"/>
              </a:rPr>
              <a:t>(</a:t>
            </a:r>
            <a:r>
              <a:rPr lang="fr-FR" sz="900" dirty="0" err="1">
                <a:cs typeface="Arial" panose="020B0604020202020204" pitchFamily="34" charset="0"/>
              </a:rPr>
              <a:t>Scheve</a:t>
            </a:r>
            <a:r>
              <a:rPr lang="fr-FR" sz="900" dirty="0">
                <a:cs typeface="Arial" panose="020B0604020202020204" pitchFamily="34" charset="0"/>
              </a:rPr>
              <a:t>, Gonzales et al. 2013)</a:t>
            </a:r>
            <a:endParaRPr lang="nb-NO" sz="900" dirty="0">
              <a:cs typeface="Arial" panose="020B0604020202020204" pitchFamily="34" charset="0"/>
            </a:endParaRPr>
          </a:p>
          <a:p>
            <a:r>
              <a:rPr lang="nb-NO" sz="900" dirty="0">
                <a:cs typeface="Arial" panose="020B0604020202020204" pitchFamily="34" charset="0"/>
              </a:rPr>
              <a:t>[2] (Jaronski, 2013)		[4] </a:t>
            </a:r>
            <a:r>
              <a:rPr lang="de-DE" sz="900" dirty="0"/>
              <a:t>(Holder et al., 2007) 		[6] (</a:t>
            </a:r>
            <a:r>
              <a:rPr lang="de-DE" sz="900" dirty="0" err="1"/>
              <a:t>Lebre</a:t>
            </a:r>
            <a:r>
              <a:rPr lang="de-DE" sz="900" dirty="0"/>
              <a:t>, De </a:t>
            </a:r>
            <a:r>
              <a:rPr lang="de-DE" sz="900" dirty="0" err="1"/>
              <a:t>Maayer</a:t>
            </a:r>
            <a:r>
              <a:rPr lang="de-DE" sz="900" dirty="0"/>
              <a:t> et al. 2017)		[8] </a:t>
            </a:r>
            <a:r>
              <a:rPr lang="fr-FR" sz="900" dirty="0"/>
              <a:t>(</a:t>
            </a:r>
            <a:r>
              <a:rPr lang="fr-FR" sz="900" dirty="0" err="1"/>
              <a:t>Rangamani</a:t>
            </a:r>
            <a:r>
              <a:rPr lang="fr-FR" sz="900" dirty="0"/>
              <a:t>, </a:t>
            </a:r>
            <a:r>
              <a:rPr lang="fr-FR" sz="900" dirty="0" err="1"/>
              <a:t>Katira</a:t>
            </a:r>
            <a:r>
              <a:rPr lang="fr-FR" sz="900" dirty="0"/>
              <a:t> et al. 2014)</a:t>
            </a:r>
            <a:r>
              <a:rPr lang="de-DE" sz="900" dirty="0"/>
              <a:t>		[10] (</a:t>
            </a:r>
            <a:r>
              <a:rPr lang="de-DE" sz="900" dirty="0" err="1"/>
              <a:t>Milkova</a:t>
            </a:r>
            <a:r>
              <a:rPr lang="de-DE" sz="900" dirty="0"/>
              <a:t>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Radeva</a:t>
            </a:r>
            <a:r>
              <a:rPr lang="de-DE" sz="900" dirty="0"/>
              <a:t> 2007)</a:t>
            </a:r>
            <a:endParaRPr lang="de-DE" sz="9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94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11724570" y="6507621"/>
            <a:ext cx="46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5</a:t>
            </a:r>
            <a:endParaRPr lang="en-US" dirty="0"/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11933" y="74097"/>
            <a:ext cx="10471979" cy="576081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pitchFamily="-112" charset="-128"/>
                <a:cs typeface="Geneva" pitchFamily="-112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9pPr>
          </a:lstStyle>
          <a:p>
            <a:pPr algn="l"/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Performance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coating</a:t>
            </a:r>
            <a:endParaRPr lang="de-DE" sz="3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Inhaltsplatzhalter 3"/>
          <p:cNvSpPr>
            <a:spLocks noGrp="1"/>
          </p:cNvSpPr>
          <p:nvPr>
            <p:ph idx="1"/>
          </p:nvPr>
        </p:nvSpPr>
        <p:spPr>
          <a:xfrm>
            <a:off x="135082" y="862445"/>
            <a:ext cx="5224992" cy="5437125"/>
          </a:xfrm>
        </p:spPr>
        <p:txBody>
          <a:bodyPr/>
          <a:lstStyle/>
          <a:p>
            <a:pPr marL="0" indent="0">
              <a:buNone/>
            </a:pPr>
            <a:r>
              <a:rPr lang="de-DE" sz="1800" b="1" dirty="0"/>
              <a:t>Experimental Setup:</a:t>
            </a:r>
            <a:endParaRPr lang="de-DE" sz="1800" dirty="0">
              <a:solidFill>
                <a:prstClr val="black"/>
              </a:solidFill>
            </a:endParaRPr>
          </a:p>
          <a:p>
            <a:pPr marL="182563" indent="-182563"/>
            <a:r>
              <a:rPr lang="de-DE" sz="1600" dirty="0"/>
              <a:t>0 – 5 </a:t>
            </a:r>
            <a:r>
              <a:rPr lang="de-DE" sz="1600" dirty="0" err="1"/>
              <a:t>bilayers</a:t>
            </a:r>
            <a:endParaRPr lang="de-DE" sz="1600" dirty="0"/>
          </a:p>
          <a:p>
            <a:pPr marL="182563" indent="-182563"/>
            <a:r>
              <a:rPr lang="de-DE" sz="1600" dirty="0" err="1"/>
              <a:t>chitosan</a:t>
            </a:r>
            <a:r>
              <a:rPr lang="de-DE" sz="1600" dirty="0"/>
              <a:t>:	110-270 </a:t>
            </a:r>
            <a:r>
              <a:rPr lang="de-DE" sz="1600" dirty="0" err="1"/>
              <a:t>cp</a:t>
            </a:r>
            <a:endParaRPr lang="de-DE" sz="1600" dirty="0"/>
          </a:p>
          <a:p>
            <a:pPr marL="182563" indent="-182563"/>
            <a:r>
              <a:rPr lang="de-DE" sz="1600" dirty="0" err="1"/>
              <a:t>alginate</a:t>
            </a:r>
            <a:r>
              <a:rPr lang="de-DE" sz="1600" dirty="0"/>
              <a:t>:	200-800 </a:t>
            </a:r>
            <a:r>
              <a:rPr lang="de-DE" sz="1600" dirty="0" err="1"/>
              <a:t>cp</a:t>
            </a:r>
            <a:endParaRPr lang="de-DE" sz="1600" dirty="0"/>
          </a:p>
          <a:p>
            <a:pPr marL="182563" indent="-182563"/>
            <a:r>
              <a:rPr lang="de-DE" sz="1600" dirty="0"/>
              <a:t>„medium“ </a:t>
            </a:r>
            <a:r>
              <a:rPr lang="de-DE" sz="1600" dirty="0" err="1"/>
              <a:t>chain</a:t>
            </a:r>
            <a:r>
              <a:rPr lang="de-DE" sz="1600" dirty="0"/>
              <a:t> </a:t>
            </a:r>
            <a:r>
              <a:rPr lang="de-DE" sz="1600" dirty="0" err="1"/>
              <a:t>length</a:t>
            </a:r>
            <a:endParaRPr lang="de-DE" sz="1600" dirty="0"/>
          </a:p>
          <a:p>
            <a:pPr marL="0" indent="0">
              <a:buNone/>
            </a:pPr>
            <a:endParaRPr lang="de-DE" sz="1800" b="1" dirty="0"/>
          </a:p>
          <a:p>
            <a:pPr marL="0" indent="0">
              <a:buNone/>
            </a:pPr>
            <a:r>
              <a:rPr lang="de-DE" sz="1800" b="1" dirty="0" err="1"/>
              <a:t>Results</a:t>
            </a:r>
            <a:r>
              <a:rPr lang="de-DE" sz="1800" b="1" dirty="0"/>
              <a:t>:</a:t>
            </a:r>
          </a:p>
          <a:p>
            <a:pPr marL="182563" indent="-182563"/>
            <a:r>
              <a:rPr lang="de-DE" sz="1600" dirty="0" err="1"/>
              <a:t>increase</a:t>
            </a:r>
            <a:r>
              <a:rPr lang="de-DE" sz="1600" dirty="0"/>
              <a:t> in </a:t>
            </a:r>
            <a:r>
              <a:rPr lang="de-DE" sz="1600" dirty="0" err="1"/>
              <a:t>desiccation</a:t>
            </a:r>
            <a:r>
              <a:rPr lang="de-DE" sz="1600" dirty="0"/>
              <a:t> </a:t>
            </a:r>
            <a:r>
              <a:rPr lang="de-DE" sz="1600" dirty="0" err="1"/>
              <a:t>tolerance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increase</a:t>
            </a:r>
            <a:r>
              <a:rPr lang="de-DE" sz="1600" dirty="0"/>
              <a:t> in </a:t>
            </a:r>
            <a:r>
              <a:rPr lang="de-DE" sz="1600" dirty="0" err="1"/>
              <a:t>layers</a:t>
            </a:r>
            <a:r>
              <a:rPr lang="de-DE" sz="1600" dirty="0"/>
              <a:t>: 6,88% -&gt; 27,4%</a:t>
            </a:r>
            <a:endParaRPr lang="de-DE" sz="1600" b="1" dirty="0">
              <a:solidFill>
                <a:prstClr val="black"/>
              </a:solidFill>
            </a:endParaRPr>
          </a:p>
          <a:p>
            <a:pPr marL="182563" indent="-182563"/>
            <a:endParaRPr lang="de-DE" sz="700" b="1" dirty="0">
              <a:solidFill>
                <a:prstClr val="black"/>
              </a:solidFill>
            </a:endParaRPr>
          </a:p>
          <a:p>
            <a:pPr marL="182563" lvl="0" indent="-182563"/>
            <a:r>
              <a:rPr lang="de-DE" sz="1800" dirty="0" err="1">
                <a:solidFill>
                  <a:prstClr val="black"/>
                </a:solidFill>
              </a:rPr>
              <a:t>observation</a:t>
            </a:r>
            <a:r>
              <a:rPr lang="de-DE" sz="1800" dirty="0">
                <a:solidFill>
                  <a:prstClr val="black"/>
                </a:solidFill>
              </a:rPr>
              <a:t>: </a:t>
            </a:r>
            <a:r>
              <a:rPr lang="de-DE" sz="1800" dirty="0" err="1">
                <a:solidFill>
                  <a:prstClr val="black"/>
                </a:solidFill>
              </a:rPr>
              <a:t>increase</a:t>
            </a:r>
            <a:r>
              <a:rPr lang="de-DE" sz="1800" dirty="0">
                <a:solidFill>
                  <a:prstClr val="black"/>
                </a:solidFill>
              </a:rPr>
              <a:t> in </a:t>
            </a:r>
            <a:r>
              <a:rPr lang="de-DE" sz="1800" dirty="0" err="1">
                <a:solidFill>
                  <a:prstClr val="black"/>
                </a:solidFill>
              </a:rPr>
              <a:t>aggregation</a:t>
            </a:r>
            <a:r>
              <a:rPr lang="de-DE" sz="1800" dirty="0">
                <a:solidFill>
                  <a:prstClr val="black"/>
                </a:solidFill>
              </a:rPr>
              <a:t> </a:t>
            </a:r>
            <a:r>
              <a:rPr lang="de-DE" sz="1800" dirty="0" err="1">
                <a:solidFill>
                  <a:prstClr val="black"/>
                </a:solidFill>
              </a:rPr>
              <a:t>with</a:t>
            </a:r>
            <a:r>
              <a:rPr lang="de-DE" sz="1800" dirty="0">
                <a:solidFill>
                  <a:prstClr val="black"/>
                </a:solidFill>
              </a:rPr>
              <a:t> </a:t>
            </a:r>
            <a:r>
              <a:rPr lang="de-DE" sz="1800" dirty="0" err="1">
                <a:solidFill>
                  <a:prstClr val="black"/>
                </a:solidFill>
              </a:rPr>
              <a:t>increase</a:t>
            </a:r>
            <a:r>
              <a:rPr lang="de-DE" sz="1800" dirty="0">
                <a:solidFill>
                  <a:prstClr val="black"/>
                </a:solidFill>
              </a:rPr>
              <a:t> in </a:t>
            </a:r>
            <a:r>
              <a:rPr lang="de-DE" sz="1800" dirty="0" err="1">
                <a:solidFill>
                  <a:prstClr val="black"/>
                </a:solidFill>
              </a:rPr>
              <a:t>layers</a:t>
            </a:r>
            <a:endParaRPr lang="de-DE" sz="1800" dirty="0">
              <a:solidFill>
                <a:prstClr val="black"/>
              </a:solidFill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5554379" y="746831"/>
            <a:ext cx="6553073" cy="5691238"/>
            <a:chOff x="246937" y="1155118"/>
            <a:chExt cx="7905792" cy="5626316"/>
          </a:xfrm>
        </p:grpSpPr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FA477399-88A7-49D7-9301-8DF43C149A78}"/>
                </a:ext>
              </a:extLst>
            </p:cNvPr>
            <p:cNvSpPr/>
            <p:nvPr/>
          </p:nvSpPr>
          <p:spPr>
            <a:xfrm>
              <a:off x="246938" y="1155118"/>
              <a:ext cx="7905791" cy="562631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C6D1CE5C-ACA2-494F-8F43-D5ADE0F01394}"/>
                </a:ext>
              </a:extLst>
            </p:cNvPr>
            <p:cNvSpPr txBox="1"/>
            <p:nvPr/>
          </p:nvSpPr>
          <p:spPr>
            <a:xfrm>
              <a:off x="246937" y="6438836"/>
              <a:ext cx="7671378" cy="273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/>
                <a:t>n = 9, </a:t>
              </a:r>
              <a:r>
                <a:rPr lang="de-DE" sz="1200" dirty="0" err="1"/>
                <a:t>Anova</a:t>
              </a:r>
              <a:r>
                <a:rPr lang="de-DE" sz="1200" dirty="0"/>
                <a:t> + post-hoc </a:t>
              </a:r>
              <a:r>
                <a:rPr lang="de-DE" sz="1200" dirty="0" err="1"/>
                <a:t>Tukey</a:t>
              </a:r>
              <a:r>
                <a:rPr lang="de-DE" sz="1200" dirty="0"/>
                <a:t> </a:t>
              </a:r>
              <a:r>
                <a:rPr lang="de-DE" sz="1200" dirty="0" err="1"/>
                <a:t>test</a:t>
              </a:r>
              <a:r>
                <a:rPr lang="de-DE" sz="1200" dirty="0"/>
                <a:t>; p&lt;0.05, </a:t>
              </a:r>
              <a:r>
                <a:rPr lang="de-DE" sz="1200" dirty="0" err="1"/>
                <a:t>error</a:t>
              </a:r>
              <a:r>
                <a:rPr lang="de-DE" sz="1200" dirty="0"/>
                <a:t> = </a:t>
              </a:r>
              <a:r>
                <a:rPr lang="de-DE" sz="1200" dirty="0" err="1"/>
                <a:t>standard</a:t>
              </a:r>
              <a:r>
                <a:rPr lang="de-DE" sz="1200" dirty="0"/>
                <a:t> </a:t>
              </a:r>
              <a:r>
                <a:rPr lang="de-DE" sz="1200" dirty="0" err="1"/>
                <a:t>deviation</a:t>
              </a:r>
              <a:endParaRPr lang="de-DE" sz="1200" dirty="0"/>
            </a:p>
          </p:txBody>
        </p: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C3F5078F-9C4F-4869-B1FA-A32518B4F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922" y="578503"/>
            <a:ext cx="7261839" cy="556379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658A0FC-2892-4BF0-AC0C-BEE22B89BE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57" t="30062" r="23514" b="23529"/>
          <a:stretch/>
        </p:blipFill>
        <p:spPr>
          <a:xfrm>
            <a:off x="1243890" y="4333709"/>
            <a:ext cx="3062700" cy="2034808"/>
          </a:xfrm>
          <a:prstGeom prst="rect">
            <a:avLst/>
          </a:prstGeom>
        </p:spPr>
      </p:pic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39AA8DF0-4E2E-4CAB-B77F-97D1DFDF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2192000" cy="365125"/>
          </a:xfrm>
        </p:spPr>
        <p:txBody>
          <a:bodyPr/>
          <a:lstStyle/>
          <a:p>
            <a:r>
              <a:rPr lang="nb-NO" sz="900" dirty="0">
                <a:cs typeface="Arial" panose="020B0604020202020204" pitchFamily="34" charset="0"/>
              </a:rPr>
              <a:t>[1] </a:t>
            </a:r>
            <a:r>
              <a:rPr lang="fr-FR" sz="900" dirty="0">
                <a:cs typeface="Arial" panose="020B0604020202020204" pitchFamily="34" charset="0"/>
              </a:rPr>
              <a:t>(</a:t>
            </a:r>
            <a:r>
              <a:rPr lang="fr-FR" sz="900" dirty="0" err="1">
                <a:cs typeface="Arial" panose="020B0604020202020204" pitchFamily="34" charset="0"/>
              </a:rPr>
              <a:t>Leland</a:t>
            </a:r>
            <a:r>
              <a:rPr lang="fr-FR" sz="900" dirty="0">
                <a:cs typeface="Arial" panose="020B0604020202020204" pitchFamily="34" charset="0"/>
              </a:rPr>
              <a:t> et al., 2005) 	</a:t>
            </a:r>
            <a:r>
              <a:rPr lang="nb-NO" sz="900" dirty="0">
                <a:cs typeface="Arial" panose="020B0604020202020204" pitchFamily="34" charset="0"/>
              </a:rPr>
              <a:t>	</a:t>
            </a:r>
            <a:r>
              <a:rPr lang="de-DE" sz="900" dirty="0"/>
              <a:t>[3] (</a:t>
            </a:r>
            <a:r>
              <a:rPr lang="de-DE" sz="900" dirty="0" err="1"/>
              <a:t>Iwanicki</a:t>
            </a:r>
            <a:r>
              <a:rPr lang="de-DE" sz="900" dirty="0"/>
              <a:t> et al., 2020)		[5] </a:t>
            </a:r>
            <a:r>
              <a:rPr lang="nb-NO" sz="900" dirty="0">
                <a:cs typeface="Arial" panose="020B0604020202020204" pitchFamily="34" charset="0"/>
              </a:rPr>
              <a:t>(Jackson et al., 2006) 			[7] (Potts, Slaughter et al. 2005)		[9] </a:t>
            </a:r>
            <a:r>
              <a:rPr lang="fr-FR" sz="900" dirty="0">
                <a:cs typeface="Arial" panose="020B0604020202020204" pitchFamily="34" charset="0"/>
              </a:rPr>
              <a:t>(</a:t>
            </a:r>
            <a:r>
              <a:rPr lang="fr-FR" sz="900" dirty="0" err="1">
                <a:cs typeface="Arial" panose="020B0604020202020204" pitchFamily="34" charset="0"/>
              </a:rPr>
              <a:t>Scheve</a:t>
            </a:r>
            <a:r>
              <a:rPr lang="fr-FR" sz="900" dirty="0">
                <a:cs typeface="Arial" panose="020B0604020202020204" pitchFamily="34" charset="0"/>
              </a:rPr>
              <a:t>, Gonzales et al. 2013)</a:t>
            </a:r>
            <a:endParaRPr lang="nb-NO" sz="900" dirty="0">
              <a:cs typeface="Arial" panose="020B0604020202020204" pitchFamily="34" charset="0"/>
            </a:endParaRPr>
          </a:p>
          <a:p>
            <a:r>
              <a:rPr lang="nb-NO" sz="900" dirty="0">
                <a:cs typeface="Arial" panose="020B0604020202020204" pitchFamily="34" charset="0"/>
              </a:rPr>
              <a:t>[2] (Jaronski, 2013)		[4] </a:t>
            </a:r>
            <a:r>
              <a:rPr lang="de-DE" sz="900" dirty="0"/>
              <a:t>(Holder et al., 2007) 		[6] (</a:t>
            </a:r>
            <a:r>
              <a:rPr lang="de-DE" sz="900" dirty="0" err="1"/>
              <a:t>Lebre</a:t>
            </a:r>
            <a:r>
              <a:rPr lang="de-DE" sz="900" dirty="0"/>
              <a:t>, De </a:t>
            </a:r>
            <a:r>
              <a:rPr lang="de-DE" sz="900" dirty="0" err="1"/>
              <a:t>Maayer</a:t>
            </a:r>
            <a:r>
              <a:rPr lang="de-DE" sz="900" dirty="0"/>
              <a:t> et al. 2017)		[8] </a:t>
            </a:r>
            <a:r>
              <a:rPr lang="fr-FR" sz="900" dirty="0"/>
              <a:t>(</a:t>
            </a:r>
            <a:r>
              <a:rPr lang="fr-FR" sz="900" dirty="0" err="1"/>
              <a:t>Rangamani</a:t>
            </a:r>
            <a:r>
              <a:rPr lang="fr-FR" sz="900" dirty="0"/>
              <a:t>, </a:t>
            </a:r>
            <a:r>
              <a:rPr lang="fr-FR" sz="900" dirty="0" err="1"/>
              <a:t>Katira</a:t>
            </a:r>
            <a:r>
              <a:rPr lang="fr-FR" sz="900" dirty="0"/>
              <a:t> et al. 2014)</a:t>
            </a:r>
            <a:r>
              <a:rPr lang="de-DE" sz="900" dirty="0"/>
              <a:t>		[10] (</a:t>
            </a:r>
            <a:r>
              <a:rPr lang="de-DE" sz="900" dirty="0" err="1"/>
              <a:t>Milkova</a:t>
            </a:r>
            <a:r>
              <a:rPr lang="de-DE" sz="900" dirty="0"/>
              <a:t>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Radeva</a:t>
            </a:r>
            <a:r>
              <a:rPr lang="de-DE" sz="900" dirty="0"/>
              <a:t> 2007)</a:t>
            </a:r>
            <a:endParaRPr lang="de-DE" sz="9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20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11724570" y="6507621"/>
            <a:ext cx="46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6</a:t>
            </a:r>
            <a:endParaRPr lang="en-US" dirty="0"/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11933" y="72454"/>
            <a:ext cx="10471979" cy="576081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pitchFamily="-112" charset="-128"/>
                <a:cs typeface="Geneva" pitchFamily="-112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9pPr>
          </a:lstStyle>
          <a:p>
            <a:pPr algn="l"/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Optimization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Chain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length</a:t>
            </a:r>
            <a:endParaRPr lang="de-DE" sz="3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Inhaltsplatzhalter 3"/>
          <p:cNvSpPr>
            <a:spLocks noGrp="1"/>
          </p:cNvSpPr>
          <p:nvPr>
            <p:ph idx="1"/>
          </p:nvPr>
        </p:nvSpPr>
        <p:spPr>
          <a:xfrm>
            <a:off x="1" y="746829"/>
            <a:ext cx="5957592" cy="5667042"/>
          </a:xfrm>
        </p:spPr>
        <p:txBody>
          <a:bodyPr/>
          <a:lstStyle/>
          <a:p>
            <a:pPr marL="0" indent="0">
              <a:buNone/>
            </a:pPr>
            <a:r>
              <a:rPr lang="de-DE" sz="1800" b="1" dirty="0"/>
              <a:t>polymer </a:t>
            </a:r>
            <a:r>
              <a:rPr lang="de-DE" sz="1800" b="1" dirty="0" err="1"/>
              <a:t>chain</a:t>
            </a:r>
            <a:r>
              <a:rPr lang="de-DE" sz="1800" b="1" dirty="0"/>
              <a:t> </a:t>
            </a:r>
            <a:r>
              <a:rPr lang="de-DE" sz="1800" b="1" dirty="0" err="1"/>
              <a:t>length</a:t>
            </a:r>
            <a:r>
              <a:rPr lang="de-DE" sz="1800" b="1" dirty="0"/>
              <a:t> </a:t>
            </a:r>
            <a:r>
              <a:rPr lang="de-DE" sz="900" dirty="0"/>
              <a:t>[10]</a:t>
            </a:r>
          </a:p>
          <a:p>
            <a:pPr marL="357188" indent="-177800"/>
            <a:r>
              <a:rPr lang="de-DE" sz="1600" dirty="0" err="1"/>
              <a:t>short</a:t>
            </a:r>
            <a:r>
              <a:rPr lang="de-DE" sz="1600" dirty="0"/>
              <a:t>: </a:t>
            </a:r>
            <a:r>
              <a:rPr lang="de-DE" sz="1600" dirty="0" err="1"/>
              <a:t>dense</a:t>
            </a:r>
            <a:r>
              <a:rPr lang="de-DE" sz="1600" dirty="0"/>
              <a:t>, but </a:t>
            </a:r>
            <a:r>
              <a:rPr lang="de-DE" sz="1600" dirty="0" err="1"/>
              <a:t>thin</a:t>
            </a:r>
            <a:endParaRPr lang="de-DE" sz="1600" dirty="0"/>
          </a:p>
          <a:p>
            <a:pPr marL="357188" indent="-177800"/>
            <a:r>
              <a:rPr lang="de-DE" sz="1600" dirty="0" err="1"/>
              <a:t>long</a:t>
            </a:r>
            <a:r>
              <a:rPr lang="de-DE" sz="1600" dirty="0"/>
              <a:t>: </a:t>
            </a:r>
            <a:r>
              <a:rPr lang="de-DE" sz="1600" dirty="0" err="1"/>
              <a:t>porous</a:t>
            </a:r>
            <a:r>
              <a:rPr lang="de-DE" sz="1600" dirty="0"/>
              <a:t>, but </a:t>
            </a:r>
            <a:r>
              <a:rPr lang="de-DE" sz="1600" dirty="0" err="1"/>
              <a:t>thick</a:t>
            </a:r>
            <a:endParaRPr lang="de-DE" sz="1600" dirty="0"/>
          </a:p>
          <a:p>
            <a:pPr marL="0" indent="0">
              <a:buNone/>
            </a:pPr>
            <a:r>
              <a:rPr lang="de-DE" sz="1600" b="1" dirty="0">
                <a:solidFill>
                  <a:srgbClr val="FF0000"/>
                </a:solidFill>
              </a:rPr>
              <a:t>Hypothesis</a:t>
            </a:r>
            <a:r>
              <a:rPr lang="de-DE" sz="1600" dirty="0"/>
              <a:t>: </a:t>
            </a:r>
            <a:r>
              <a:rPr lang="de-DE" sz="1600" dirty="0" err="1"/>
              <a:t>short</a:t>
            </a:r>
            <a:r>
              <a:rPr lang="de-DE" sz="1600" dirty="0"/>
              <a:t> &gt; </a:t>
            </a:r>
            <a:r>
              <a:rPr lang="de-DE" sz="1600" dirty="0" err="1"/>
              <a:t>long</a:t>
            </a:r>
            <a:endParaRPr lang="de-DE" sz="1600" dirty="0"/>
          </a:p>
          <a:p>
            <a:pPr marL="0" indent="0">
              <a:buNone/>
            </a:pPr>
            <a:endParaRPr lang="de-DE" sz="18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de-DE" sz="1800" b="1" dirty="0">
                <a:solidFill>
                  <a:prstClr val="black"/>
                </a:solidFill>
              </a:rPr>
              <a:t>Experimental Setup:</a:t>
            </a:r>
          </a:p>
          <a:p>
            <a:pPr marL="357188" indent="-177800"/>
            <a:r>
              <a:rPr lang="de-DE" sz="1600" dirty="0"/>
              <a:t>3 </a:t>
            </a:r>
            <a:r>
              <a:rPr lang="de-DE" sz="1600" dirty="0" err="1"/>
              <a:t>bilayer</a:t>
            </a:r>
            <a:r>
              <a:rPr lang="de-DE" sz="1600" dirty="0"/>
              <a:t>: </a:t>
            </a:r>
            <a:r>
              <a:rPr lang="de-DE" sz="1600" dirty="0" err="1"/>
              <a:t>chitosan</a:t>
            </a:r>
            <a:r>
              <a:rPr lang="de-DE" sz="1600" dirty="0"/>
              <a:t> + </a:t>
            </a:r>
            <a:r>
              <a:rPr lang="de-DE" sz="1600" dirty="0" err="1"/>
              <a:t>alginate</a:t>
            </a:r>
            <a:endParaRPr lang="de-DE" sz="1600" dirty="0"/>
          </a:p>
          <a:p>
            <a:pPr marL="357188" indent="-177800"/>
            <a:r>
              <a:rPr lang="de-DE" sz="1600" dirty="0"/>
              <a:t>different polymer </a:t>
            </a:r>
            <a:r>
              <a:rPr lang="de-DE" sz="1600" dirty="0" err="1"/>
              <a:t>chain</a:t>
            </a:r>
            <a:r>
              <a:rPr lang="de-DE" sz="1600" dirty="0"/>
              <a:t> </a:t>
            </a:r>
            <a:r>
              <a:rPr lang="de-DE" sz="1600" dirty="0" err="1"/>
              <a:t>lengths</a:t>
            </a:r>
            <a:endParaRPr lang="de-DE" sz="1600" dirty="0"/>
          </a:p>
          <a:p>
            <a:pPr marL="182563" indent="-182563"/>
            <a:endParaRPr lang="de-DE" sz="1800" dirty="0"/>
          </a:p>
          <a:p>
            <a:pPr marL="0" lvl="1" indent="0" defTabSz="269875">
              <a:buNone/>
            </a:pPr>
            <a:r>
              <a:rPr lang="de-DE" sz="1600" b="1" dirty="0"/>
              <a:t>				Alginat:				</a:t>
            </a:r>
            <a:r>
              <a:rPr lang="de-DE" sz="1600" b="1" dirty="0" err="1"/>
              <a:t>Chitosan</a:t>
            </a:r>
            <a:r>
              <a:rPr lang="de-DE" sz="1600" b="1" dirty="0"/>
              <a:t>:</a:t>
            </a:r>
          </a:p>
          <a:p>
            <a:pPr marL="0" lvl="1" indent="0" defTabSz="269875">
              <a:buNone/>
            </a:pPr>
            <a:r>
              <a:rPr lang="de-DE" sz="1600" dirty="0" err="1"/>
              <a:t>short</a:t>
            </a:r>
            <a:r>
              <a:rPr lang="de-DE" sz="1600" dirty="0"/>
              <a:t>: 		40-90 </a:t>
            </a:r>
            <a:r>
              <a:rPr lang="de-DE" sz="1600" dirty="0" err="1"/>
              <a:t>cp</a:t>
            </a:r>
            <a:r>
              <a:rPr lang="de-DE" sz="1600" dirty="0"/>
              <a:t>  				20 -300 </a:t>
            </a:r>
            <a:r>
              <a:rPr lang="de-DE" sz="1600" dirty="0" err="1"/>
              <a:t>cp</a:t>
            </a:r>
            <a:endParaRPr lang="de-DE" sz="1600" dirty="0"/>
          </a:p>
          <a:p>
            <a:pPr marL="0" lvl="1" indent="0" defTabSz="269875">
              <a:buNone/>
            </a:pPr>
            <a:r>
              <a:rPr lang="de-DE" sz="1600" dirty="0"/>
              <a:t>medium:	110-270 </a:t>
            </a:r>
            <a:r>
              <a:rPr lang="de-DE" sz="1600" dirty="0" err="1"/>
              <a:t>cp</a:t>
            </a:r>
            <a:r>
              <a:rPr lang="de-DE" sz="1600" dirty="0"/>
              <a:t>			200-800 </a:t>
            </a:r>
            <a:r>
              <a:rPr lang="de-DE" sz="1600" dirty="0" err="1"/>
              <a:t>cp</a:t>
            </a:r>
            <a:endParaRPr lang="de-DE" sz="1600" dirty="0"/>
          </a:p>
          <a:p>
            <a:pPr marL="0" lvl="1" indent="0" defTabSz="269875">
              <a:buNone/>
            </a:pPr>
            <a:r>
              <a:rPr lang="de-DE" sz="1600" dirty="0" err="1"/>
              <a:t>long</a:t>
            </a:r>
            <a:r>
              <a:rPr lang="de-DE" sz="1600" dirty="0"/>
              <a:t>: 		350 – 550 </a:t>
            </a:r>
            <a:r>
              <a:rPr lang="de-DE" sz="1600" dirty="0" err="1"/>
              <a:t>cp</a:t>
            </a:r>
            <a:r>
              <a:rPr lang="de-DE" sz="1600" dirty="0"/>
              <a:t>			800-2000 </a:t>
            </a:r>
            <a:r>
              <a:rPr lang="de-DE" sz="1600" dirty="0" err="1"/>
              <a:t>cp</a:t>
            </a:r>
            <a:endParaRPr lang="de-DE" sz="1600" dirty="0"/>
          </a:p>
          <a:p>
            <a:pPr marL="0" indent="0">
              <a:buNone/>
            </a:pPr>
            <a:endParaRPr lang="de-DE" sz="18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de-DE" sz="1800" b="1" dirty="0" err="1"/>
              <a:t>Results</a:t>
            </a:r>
            <a:endParaRPr lang="de-DE" sz="1800" dirty="0"/>
          </a:p>
          <a:p>
            <a:pPr indent="-163513"/>
            <a:r>
              <a:rPr lang="de-DE" sz="1600" dirty="0" err="1"/>
              <a:t>decreasing</a:t>
            </a:r>
            <a:r>
              <a:rPr lang="de-DE" sz="1600" dirty="0"/>
              <a:t> </a:t>
            </a:r>
            <a:r>
              <a:rPr lang="de-DE" sz="1600" dirty="0" err="1"/>
              <a:t>viability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increasing</a:t>
            </a:r>
            <a:r>
              <a:rPr lang="de-DE" sz="1600" dirty="0"/>
              <a:t> </a:t>
            </a:r>
            <a:r>
              <a:rPr lang="de-DE" sz="1600" dirty="0" err="1"/>
              <a:t>chain</a:t>
            </a:r>
            <a:r>
              <a:rPr lang="de-DE" sz="1600" dirty="0"/>
              <a:t> </a:t>
            </a:r>
            <a:r>
              <a:rPr lang="de-DE" sz="1600" dirty="0" err="1"/>
              <a:t>length</a:t>
            </a:r>
            <a:endParaRPr lang="de-DE" sz="1600" dirty="0"/>
          </a:p>
          <a:p>
            <a:pPr indent="-163513"/>
            <a:r>
              <a:rPr lang="de-DE" sz="1600" dirty="0" err="1"/>
              <a:t>observation</a:t>
            </a:r>
            <a:r>
              <a:rPr lang="de-DE" sz="1600" dirty="0"/>
              <a:t>: </a:t>
            </a:r>
            <a:r>
              <a:rPr lang="de-DE" sz="1600" dirty="0" err="1"/>
              <a:t>aggregation</a:t>
            </a:r>
            <a:r>
              <a:rPr lang="de-DE" sz="1600" dirty="0"/>
              <a:t> </a:t>
            </a:r>
            <a:r>
              <a:rPr lang="de-DE" sz="1600" dirty="0" err="1"/>
              <a:t>increases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chain</a:t>
            </a:r>
            <a:r>
              <a:rPr lang="de-DE" sz="1600" dirty="0"/>
              <a:t> </a:t>
            </a:r>
            <a:r>
              <a:rPr lang="de-DE" sz="1600" dirty="0" err="1"/>
              <a:t>length</a:t>
            </a:r>
            <a:endParaRPr lang="de-DE" sz="1600" dirty="0"/>
          </a:p>
          <a:p>
            <a:pPr marL="0" lvl="0" indent="0">
              <a:buNone/>
            </a:pPr>
            <a:r>
              <a:rPr lang="de-DE" sz="1600" dirty="0"/>
              <a:t>	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de-DE" sz="1600" dirty="0"/>
              <a:t> </a:t>
            </a:r>
            <a:r>
              <a:rPr lang="de-DE" sz="1600" dirty="0" err="1"/>
              <a:t>short</a:t>
            </a:r>
            <a:r>
              <a:rPr lang="de-DE" sz="1600" dirty="0"/>
              <a:t> </a:t>
            </a:r>
            <a:r>
              <a:rPr lang="de-DE" sz="1600" dirty="0" err="1"/>
              <a:t>chain</a:t>
            </a:r>
            <a:r>
              <a:rPr lang="de-DE" sz="1600" dirty="0"/>
              <a:t> </a:t>
            </a:r>
            <a:r>
              <a:rPr lang="de-DE" sz="1600" dirty="0" err="1"/>
              <a:t>polymers</a:t>
            </a:r>
            <a:r>
              <a:rPr lang="de-DE" sz="1600" dirty="0"/>
              <a:t> </a:t>
            </a:r>
            <a:r>
              <a:rPr lang="de-DE" sz="1600" dirty="0" err="1"/>
              <a:t>reduce</a:t>
            </a:r>
            <a:r>
              <a:rPr lang="de-DE" sz="1600" dirty="0"/>
              <a:t> </a:t>
            </a:r>
            <a:r>
              <a:rPr lang="de-DE" sz="1600" dirty="0" err="1"/>
              <a:t>formulation</a:t>
            </a:r>
            <a:r>
              <a:rPr lang="de-DE" sz="1600" dirty="0"/>
              <a:t> </a:t>
            </a:r>
            <a:r>
              <a:rPr lang="de-DE" sz="1600" dirty="0" err="1"/>
              <a:t>loss</a:t>
            </a:r>
            <a:endParaRPr lang="de-DE" sz="1600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5407994" y="513528"/>
            <a:ext cx="7276571" cy="5830943"/>
            <a:chOff x="5000341" y="382554"/>
            <a:chExt cx="7742916" cy="5978768"/>
          </a:xfrm>
        </p:grpSpPr>
        <p:grpSp>
          <p:nvGrpSpPr>
            <p:cNvPr id="10" name="Gruppieren 9"/>
            <p:cNvGrpSpPr/>
            <p:nvPr/>
          </p:nvGrpSpPr>
          <p:grpSpPr>
            <a:xfrm>
              <a:off x="5585162" y="714933"/>
              <a:ext cx="6701521" cy="5646389"/>
              <a:chOff x="5585162" y="714933"/>
              <a:chExt cx="6701521" cy="5646389"/>
            </a:xfrm>
          </p:grpSpPr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FA477399-88A7-49D7-9301-8DF43C149A78}"/>
                  </a:ext>
                </a:extLst>
              </p:cNvPr>
              <p:cNvSpPr/>
              <p:nvPr/>
            </p:nvSpPr>
            <p:spPr>
              <a:xfrm>
                <a:off x="5586800" y="714933"/>
                <a:ext cx="6569999" cy="564638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C6D1CE5C-ACA2-494F-8F43-D5ADE0F01394}"/>
                  </a:ext>
                </a:extLst>
              </p:cNvPr>
              <p:cNvSpPr txBox="1"/>
              <p:nvPr/>
            </p:nvSpPr>
            <p:spPr>
              <a:xfrm>
                <a:off x="5585162" y="5745160"/>
                <a:ext cx="2023006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00" dirty="0"/>
                  <a:t>n = 10</a:t>
                </a:r>
              </a:p>
              <a:p>
                <a:r>
                  <a:rPr lang="de-DE" sz="1100" dirty="0"/>
                  <a:t>Kruskal-Wallis-Test; p&lt;0.05</a:t>
                </a:r>
              </a:p>
              <a:p>
                <a:r>
                  <a:rPr lang="de-DE" sz="1100" dirty="0" err="1"/>
                  <a:t>error</a:t>
                </a:r>
                <a:r>
                  <a:rPr lang="de-DE" sz="1100" dirty="0"/>
                  <a:t> = </a:t>
                </a:r>
                <a:r>
                  <a:rPr lang="de-DE" sz="1100" dirty="0" err="1"/>
                  <a:t>standard</a:t>
                </a:r>
                <a:r>
                  <a:rPr lang="de-DE" sz="1100" dirty="0"/>
                  <a:t> </a:t>
                </a:r>
                <a:r>
                  <a:rPr lang="de-DE" sz="1100" dirty="0" err="1"/>
                  <a:t>deviation</a:t>
                </a:r>
                <a:endParaRPr lang="de-DE" sz="1100" dirty="0"/>
              </a:p>
            </p:txBody>
          </p: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C6D1CE5C-ACA2-494F-8F43-D5ADE0F01394}"/>
                  </a:ext>
                </a:extLst>
              </p:cNvPr>
              <p:cNvSpPr txBox="1"/>
              <p:nvPr/>
            </p:nvSpPr>
            <p:spPr>
              <a:xfrm>
                <a:off x="10263677" y="5709156"/>
                <a:ext cx="2023006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100" dirty="0"/>
                  <a:t>n = 8</a:t>
                </a:r>
              </a:p>
              <a:p>
                <a:r>
                  <a:rPr lang="de-DE" sz="1100" dirty="0" err="1"/>
                  <a:t>Tukey</a:t>
                </a:r>
                <a:r>
                  <a:rPr lang="de-DE" sz="1100" dirty="0"/>
                  <a:t>-Test; p&lt;0.05</a:t>
                </a:r>
              </a:p>
              <a:p>
                <a:r>
                  <a:rPr lang="de-DE" sz="1100" dirty="0" err="1"/>
                  <a:t>error</a:t>
                </a:r>
                <a:r>
                  <a:rPr lang="de-DE" sz="1100" dirty="0"/>
                  <a:t> = </a:t>
                </a:r>
                <a:r>
                  <a:rPr lang="de-DE" sz="1100" dirty="0" err="1"/>
                  <a:t>standard</a:t>
                </a:r>
                <a:r>
                  <a:rPr lang="de-DE" sz="1100" dirty="0"/>
                  <a:t> </a:t>
                </a:r>
                <a:r>
                  <a:rPr lang="de-DE" sz="1100" dirty="0" err="1"/>
                  <a:t>deviation</a:t>
                </a:r>
                <a:endParaRPr lang="de-DE" sz="1100" dirty="0"/>
              </a:p>
            </p:txBody>
          </p:sp>
        </p:grpSp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0341" y="382554"/>
              <a:ext cx="7742916" cy="5926766"/>
            </a:xfrm>
            <a:prstGeom prst="rect">
              <a:avLst/>
            </a:prstGeom>
          </p:spPr>
        </p:pic>
      </p:grpSp>
      <p:sp>
        <p:nvSpPr>
          <p:cNvPr id="18" name="Fußzeilenplatzhalter 4">
            <a:extLst>
              <a:ext uri="{FF2B5EF4-FFF2-40B4-BE49-F238E27FC236}">
                <a16:creationId xmlns:a16="http://schemas.microsoft.com/office/drawing/2014/main" id="{56881F72-A41E-4152-A988-7AC5DB2E9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2192000" cy="365125"/>
          </a:xfrm>
        </p:spPr>
        <p:txBody>
          <a:bodyPr/>
          <a:lstStyle/>
          <a:p>
            <a:r>
              <a:rPr lang="nb-NO" sz="900" dirty="0">
                <a:cs typeface="Arial" panose="020B0604020202020204" pitchFamily="34" charset="0"/>
              </a:rPr>
              <a:t>[1] </a:t>
            </a:r>
            <a:r>
              <a:rPr lang="fr-FR" sz="900" dirty="0">
                <a:cs typeface="Arial" panose="020B0604020202020204" pitchFamily="34" charset="0"/>
              </a:rPr>
              <a:t>(</a:t>
            </a:r>
            <a:r>
              <a:rPr lang="fr-FR" sz="900" dirty="0" err="1">
                <a:cs typeface="Arial" panose="020B0604020202020204" pitchFamily="34" charset="0"/>
              </a:rPr>
              <a:t>Leland</a:t>
            </a:r>
            <a:r>
              <a:rPr lang="fr-FR" sz="900" dirty="0">
                <a:cs typeface="Arial" panose="020B0604020202020204" pitchFamily="34" charset="0"/>
              </a:rPr>
              <a:t> et al., 2005) 	</a:t>
            </a:r>
            <a:r>
              <a:rPr lang="nb-NO" sz="900" dirty="0">
                <a:cs typeface="Arial" panose="020B0604020202020204" pitchFamily="34" charset="0"/>
              </a:rPr>
              <a:t>	</a:t>
            </a:r>
            <a:r>
              <a:rPr lang="de-DE" sz="900" dirty="0"/>
              <a:t>[3] (</a:t>
            </a:r>
            <a:r>
              <a:rPr lang="de-DE" sz="900" dirty="0" err="1"/>
              <a:t>Iwanicki</a:t>
            </a:r>
            <a:r>
              <a:rPr lang="de-DE" sz="900" dirty="0"/>
              <a:t> et al., 2020)		[5] </a:t>
            </a:r>
            <a:r>
              <a:rPr lang="nb-NO" sz="900" dirty="0">
                <a:cs typeface="Arial" panose="020B0604020202020204" pitchFamily="34" charset="0"/>
              </a:rPr>
              <a:t>(Jackson et al., 2006) 			[7] (Potts, Slaughter et al. 2005)		[9] </a:t>
            </a:r>
            <a:r>
              <a:rPr lang="fr-FR" sz="900" dirty="0">
                <a:cs typeface="Arial" panose="020B0604020202020204" pitchFamily="34" charset="0"/>
              </a:rPr>
              <a:t>(</a:t>
            </a:r>
            <a:r>
              <a:rPr lang="fr-FR" sz="900" dirty="0" err="1">
                <a:cs typeface="Arial" panose="020B0604020202020204" pitchFamily="34" charset="0"/>
              </a:rPr>
              <a:t>Scheve</a:t>
            </a:r>
            <a:r>
              <a:rPr lang="fr-FR" sz="900" dirty="0">
                <a:cs typeface="Arial" panose="020B0604020202020204" pitchFamily="34" charset="0"/>
              </a:rPr>
              <a:t>, Gonzales et al. 2013)</a:t>
            </a:r>
            <a:endParaRPr lang="nb-NO" sz="900" dirty="0">
              <a:cs typeface="Arial" panose="020B0604020202020204" pitchFamily="34" charset="0"/>
            </a:endParaRPr>
          </a:p>
          <a:p>
            <a:r>
              <a:rPr lang="nb-NO" sz="900" dirty="0">
                <a:cs typeface="Arial" panose="020B0604020202020204" pitchFamily="34" charset="0"/>
              </a:rPr>
              <a:t>[2] (Jaronski, 2013)		[4] </a:t>
            </a:r>
            <a:r>
              <a:rPr lang="de-DE" sz="900" dirty="0"/>
              <a:t>(Holder et al., 2007) 		[6] (</a:t>
            </a:r>
            <a:r>
              <a:rPr lang="de-DE" sz="900" dirty="0" err="1"/>
              <a:t>Lebre</a:t>
            </a:r>
            <a:r>
              <a:rPr lang="de-DE" sz="900" dirty="0"/>
              <a:t>, De </a:t>
            </a:r>
            <a:r>
              <a:rPr lang="de-DE" sz="900" dirty="0" err="1"/>
              <a:t>Maayer</a:t>
            </a:r>
            <a:r>
              <a:rPr lang="de-DE" sz="900" dirty="0"/>
              <a:t> et al. 2017)		[8] </a:t>
            </a:r>
            <a:r>
              <a:rPr lang="fr-FR" sz="900" dirty="0"/>
              <a:t>(</a:t>
            </a:r>
            <a:r>
              <a:rPr lang="fr-FR" sz="900" dirty="0" err="1"/>
              <a:t>Rangamani</a:t>
            </a:r>
            <a:r>
              <a:rPr lang="fr-FR" sz="900" dirty="0"/>
              <a:t>, </a:t>
            </a:r>
            <a:r>
              <a:rPr lang="fr-FR" sz="900" dirty="0" err="1"/>
              <a:t>Katira</a:t>
            </a:r>
            <a:r>
              <a:rPr lang="fr-FR" sz="900" dirty="0"/>
              <a:t> et al. 2014)</a:t>
            </a:r>
            <a:r>
              <a:rPr lang="de-DE" sz="900" dirty="0"/>
              <a:t>		[10] (</a:t>
            </a:r>
            <a:r>
              <a:rPr lang="de-DE" sz="900" dirty="0" err="1"/>
              <a:t>Milkova</a:t>
            </a:r>
            <a:r>
              <a:rPr lang="de-DE" sz="900" dirty="0"/>
              <a:t>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Radeva</a:t>
            </a:r>
            <a:r>
              <a:rPr lang="de-DE" sz="900" dirty="0"/>
              <a:t> 2007)</a:t>
            </a:r>
            <a:endParaRPr lang="de-DE" sz="9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83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11724570" y="6482221"/>
            <a:ext cx="46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7</a:t>
            </a:r>
            <a:endParaRPr lang="en-US" dirty="0"/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F94244A0-E702-421A-B037-556CA157877F}"/>
              </a:ext>
            </a:extLst>
          </p:cNvPr>
          <p:cNvSpPr txBox="1">
            <a:spLocks/>
          </p:cNvSpPr>
          <p:nvPr/>
        </p:nvSpPr>
        <p:spPr>
          <a:xfrm>
            <a:off x="-1" y="75151"/>
            <a:ext cx="9953625" cy="56666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pitchFamily="-112" charset="-128"/>
                <a:cs typeface="Geneva" pitchFamily="-112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9pPr>
          </a:lstStyle>
          <a:p>
            <a:pPr algn="l"/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Verification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Fluorescence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tagged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Polymers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231" y="702223"/>
            <a:ext cx="2831058" cy="176700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6F0F187-F15F-4063-9338-4EB0F872EB5D}"/>
              </a:ext>
            </a:extLst>
          </p:cNvPr>
          <p:cNvSpPr txBox="1"/>
          <p:nvPr/>
        </p:nvSpPr>
        <p:spPr>
          <a:xfrm>
            <a:off x="7304077" y="2478991"/>
            <a:ext cx="1306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latin typeface="+mn-lt"/>
              </a:rPr>
              <a:t>FITC-</a:t>
            </a:r>
            <a:r>
              <a:rPr lang="de-DE" sz="1200" dirty="0" err="1">
                <a:latin typeface="+mn-lt"/>
              </a:rPr>
              <a:t>Chitosan</a:t>
            </a:r>
            <a:endParaRPr lang="de-DE" sz="1200" dirty="0">
              <a:latin typeface="+mn-lt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3624" y="704918"/>
            <a:ext cx="2149225" cy="177119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36F0F187-F15F-4063-9338-4EB0F872EB5D}"/>
              </a:ext>
            </a:extLst>
          </p:cNvPr>
          <p:cNvSpPr txBox="1"/>
          <p:nvPr/>
        </p:nvSpPr>
        <p:spPr>
          <a:xfrm>
            <a:off x="10156020" y="2452054"/>
            <a:ext cx="1744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latin typeface="+mn-lt"/>
              </a:rPr>
              <a:t>Rhodamine-</a:t>
            </a:r>
            <a:r>
              <a:rPr lang="de-DE" sz="1200" dirty="0" err="1">
                <a:latin typeface="+mn-lt"/>
              </a:rPr>
              <a:t>Alginate</a:t>
            </a:r>
            <a:endParaRPr lang="de-DE" sz="1200" dirty="0">
              <a:latin typeface="+mn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3" y="3191791"/>
            <a:ext cx="3435343" cy="3520317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36F0F187-F15F-4063-9338-4EB0F872EB5D}"/>
              </a:ext>
            </a:extLst>
          </p:cNvPr>
          <p:cNvSpPr txBox="1"/>
          <p:nvPr/>
        </p:nvSpPr>
        <p:spPr>
          <a:xfrm>
            <a:off x="1254423" y="3180061"/>
            <a:ext cx="1578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FFFF00"/>
                </a:solidFill>
              </a:rPr>
              <a:t>Phase </a:t>
            </a:r>
            <a:r>
              <a:rPr lang="de-DE" sz="1600" dirty="0" err="1">
                <a:solidFill>
                  <a:srgbClr val="FFFF00"/>
                </a:solidFill>
              </a:rPr>
              <a:t>contrast</a:t>
            </a:r>
            <a:endParaRPr lang="de-DE" sz="1600" dirty="0">
              <a:solidFill>
                <a:srgbClr val="FFFF00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288" y="3194020"/>
            <a:ext cx="3421037" cy="3518088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36F0F187-F15F-4063-9338-4EB0F872EB5D}"/>
              </a:ext>
            </a:extLst>
          </p:cNvPr>
          <p:cNvSpPr txBox="1"/>
          <p:nvPr/>
        </p:nvSpPr>
        <p:spPr>
          <a:xfrm>
            <a:off x="5296729" y="3221671"/>
            <a:ext cx="1578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FFFF00"/>
                </a:solidFill>
              </a:rPr>
              <a:t>GFP Channel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387" y="3188057"/>
            <a:ext cx="3442630" cy="352778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F0F187-F15F-4063-9338-4EB0F872EB5D}"/>
              </a:ext>
            </a:extLst>
          </p:cNvPr>
          <p:cNvSpPr txBox="1"/>
          <p:nvPr/>
        </p:nvSpPr>
        <p:spPr>
          <a:xfrm>
            <a:off x="9195030" y="3223982"/>
            <a:ext cx="1897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>
                <a:solidFill>
                  <a:srgbClr val="FFFF00"/>
                </a:solidFill>
              </a:rPr>
              <a:t>mCherry</a:t>
            </a:r>
            <a:r>
              <a:rPr lang="de-DE" sz="1600" dirty="0">
                <a:solidFill>
                  <a:srgbClr val="FFFF00"/>
                </a:solidFill>
              </a:rPr>
              <a:t> Channel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ED361E3-229B-48BF-BEDB-E51892B7732D}"/>
              </a:ext>
            </a:extLst>
          </p:cNvPr>
          <p:cNvSpPr txBox="1"/>
          <p:nvPr/>
        </p:nvSpPr>
        <p:spPr>
          <a:xfrm>
            <a:off x="2773" y="651582"/>
            <a:ext cx="6301778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2000" b="1" dirty="0">
                <a:latin typeface="+mn-lt"/>
              </a:rPr>
              <a:t>Experimental Setup:</a:t>
            </a:r>
            <a:endParaRPr lang="de-DE" sz="1000" dirty="0">
              <a:latin typeface="+mn-lt"/>
            </a:endParaRPr>
          </a:p>
          <a:p>
            <a:pPr marL="357188" indent="-177800">
              <a:buFont typeface="Arial" panose="020B0604020202020204" pitchFamily="34" charset="0"/>
              <a:buChar char="•"/>
            </a:pPr>
            <a:r>
              <a:rPr lang="de-DE" sz="1600" dirty="0">
                <a:latin typeface="+mn-lt"/>
              </a:rPr>
              <a:t>1 &amp; 3 </a:t>
            </a:r>
            <a:r>
              <a:rPr lang="de-DE" sz="1600" dirty="0" err="1">
                <a:latin typeface="+mn-lt"/>
              </a:rPr>
              <a:t>Bilayer</a:t>
            </a:r>
            <a:endParaRPr lang="de-DE" sz="1600" dirty="0">
              <a:latin typeface="+mn-lt"/>
            </a:endParaRPr>
          </a:p>
          <a:p>
            <a:pPr marL="357188" indent="-177800">
              <a:buFont typeface="Arial" panose="020B0604020202020204" pitchFamily="34" charset="0"/>
              <a:buChar char="•"/>
            </a:pPr>
            <a:r>
              <a:rPr lang="de-DE" sz="1600" dirty="0">
                <a:latin typeface="+mn-lt"/>
              </a:rPr>
              <a:t>FITC-</a:t>
            </a:r>
            <a:r>
              <a:rPr lang="de-DE" sz="1600" dirty="0" err="1">
                <a:latin typeface="+mn-lt"/>
              </a:rPr>
              <a:t>Chitosan</a:t>
            </a:r>
            <a:r>
              <a:rPr lang="de-DE" sz="1600" dirty="0">
                <a:latin typeface="+mn-lt"/>
              </a:rPr>
              <a:t> + Rhodamine Alginate on 1</a:t>
            </a:r>
            <a:r>
              <a:rPr lang="de-DE" sz="1600" baseline="30000" dirty="0">
                <a:latin typeface="+mn-lt"/>
              </a:rPr>
              <a:t>st</a:t>
            </a:r>
            <a:r>
              <a:rPr lang="de-DE" sz="1600" dirty="0">
                <a:latin typeface="+mn-lt"/>
              </a:rPr>
              <a:t>/3</a:t>
            </a:r>
            <a:r>
              <a:rPr lang="de-DE" sz="1600" baseline="30000" dirty="0">
                <a:latin typeface="+mn-lt"/>
              </a:rPr>
              <a:t>rd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bilayer</a:t>
            </a:r>
            <a:endParaRPr lang="de-DE" sz="1600" dirty="0">
              <a:latin typeface="+mn-lt"/>
            </a:endParaRPr>
          </a:p>
          <a:p>
            <a:pPr marL="357188" indent="-177800">
              <a:buFont typeface="Arial" panose="020B0604020202020204" pitchFamily="34" charset="0"/>
              <a:buChar char="•"/>
            </a:pPr>
            <a:r>
              <a:rPr lang="de-DE" sz="1600" dirty="0" err="1">
                <a:latin typeface="+mn-lt"/>
              </a:rPr>
              <a:t>short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chain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length</a:t>
            </a:r>
            <a:endParaRPr lang="de-DE" sz="1600" dirty="0">
              <a:latin typeface="+mn-lt"/>
            </a:endParaRPr>
          </a:p>
          <a:p>
            <a:pPr marL="357188" indent="-177800">
              <a:buFont typeface="Arial" panose="020B0604020202020204" pitchFamily="34" charset="0"/>
              <a:buChar char="•"/>
            </a:pPr>
            <a:endParaRPr lang="de-DE" sz="1600" dirty="0">
              <a:latin typeface="+mn-lt"/>
            </a:endParaRPr>
          </a:p>
          <a:p>
            <a:pPr marL="0" indent="0">
              <a:buNone/>
            </a:pPr>
            <a:r>
              <a:rPr lang="de-DE" sz="1600" b="1" dirty="0">
                <a:solidFill>
                  <a:srgbClr val="FF0000"/>
                </a:solidFill>
                <a:latin typeface="+mn-lt"/>
              </a:rPr>
              <a:t>Hypothesis</a:t>
            </a:r>
            <a:r>
              <a:rPr lang="de-DE" sz="1600" dirty="0">
                <a:latin typeface="+mn-lt"/>
              </a:rPr>
              <a:t>: </a:t>
            </a:r>
            <a:r>
              <a:rPr lang="de-DE" sz="1600" dirty="0" err="1">
                <a:latin typeface="+mn-lt"/>
              </a:rPr>
              <a:t>Coated</a:t>
            </a:r>
            <a:r>
              <a:rPr lang="de-DE" sz="1600" dirty="0">
                <a:latin typeface="+mn-lt"/>
              </a:rPr>
              <a:t> Blastospores </a:t>
            </a:r>
            <a:r>
              <a:rPr lang="de-DE" sz="1600" dirty="0" err="1">
                <a:latin typeface="+mn-lt"/>
              </a:rPr>
              <a:t>are</a:t>
            </a:r>
            <a:r>
              <a:rPr lang="de-DE" sz="1600" dirty="0">
                <a:latin typeface="+mn-lt"/>
              </a:rPr>
              <a:t> visible in </a:t>
            </a:r>
            <a:r>
              <a:rPr lang="de-DE" sz="1600" dirty="0" err="1">
                <a:latin typeface="+mn-lt"/>
              </a:rPr>
              <a:t>green</a:t>
            </a:r>
            <a:r>
              <a:rPr lang="de-DE" sz="1600" dirty="0">
                <a:latin typeface="+mn-lt"/>
              </a:rPr>
              <a:t> and </a:t>
            </a:r>
            <a:r>
              <a:rPr lang="de-DE" sz="1600" dirty="0" err="1">
                <a:latin typeface="+mn-lt"/>
              </a:rPr>
              <a:t>red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fluorescence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channels</a:t>
            </a:r>
            <a:r>
              <a:rPr lang="de-DE" sz="1600" dirty="0">
                <a:latin typeface="+mn-lt"/>
              </a:rPr>
              <a:t>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ED361E3-229B-48BF-BEDB-E51892B7732D}"/>
              </a:ext>
            </a:extLst>
          </p:cNvPr>
          <p:cNvSpPr txBox="1"/>
          <p:nvPr/>
        </p:nvSpPr>
        <p:spPr>
          <a:xfrm>
            <a:off x="317367" y="2789334"/>
            <a:ext cx="56183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2000" b="1" dirty="0" err="1"/>
              <a:t>Bilayer</a:t>
            </a:r>
            <a:r>
              <a:rPr lang="de-DE" sz="2000" b="1" dirty="0"/>
              <a:t> 1: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59756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8" grpId="0"/>
      <p:bldP spid="19" grpId="0"/>
      <p:bldP spid="20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982" y="3178665"/>
            <a:ext cx="3531985" cy="354026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081" y="3180061"/>
            <a:ext cx="3520235" cy="352847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67" y="3190452"/>
            <a:ext cx="3509859" cy="351808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11724570" y="6482221"/>
            <a:ext cx="46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7</a:t>
            </a:r>
            <a:endParaRPr lang="en-US" dirty="0"/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F94244A0-E702-421A-B037-556CA157877F}"/>
              </a:ext>
            </a:extLst>
          </p:cNvPr>
          <p:cNvSpPr txBox="1">
            <a:spLocks/>
          </p:cNvSpPr>
          <p:nvPr/>
        </p:nvSpPr>
        <p:spPr>
          <a:xfrm>
            <a:off x="-1" y="75290"/>
            <a:ext cx="9953625" cy="56666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pitchFamily="-112" charset="-128"/>
                <a:cs typeface="Geneva" pitchFamily="-112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pitchFamily="-112" charset="-128"/>
                <a:cs typeface="Geneva" pitchFamily="-112" charset="-128"/>
              </a:defRPr>
            </a:lvl9pPr>
          </a:lstStyle>
          <a:p>
            <a:pPr algn="l"/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Verification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Fluorescence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tagged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Polymers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231" y="702223"/>
            <a:ext cx="2831058" cy="176700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6F0F187-F15F-4063-9338-4EB0F872EB5D}"/>
              </a:ext>
            </a:extLst>
          </p:cNvPr>
          <p:cNvSpPr txBox="1"/>
          <p:nvPr/>
        </p:nvSpPr>
        <p:spPr>
          <a:xfrm>
            <a:off x="7349287" y="2443444"/>
            <a:ext cx="12149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FITC-</a:t>
            </a:r>
            <a:r>
              <a:rPr lang="de-DE" sz="1200" dirty="0" err="1"/>
              <a:t>Chitosan</a:t>
            </a:r>
            <a:endParaRPr lang="de-DE" sz="12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3624" y="704918"/>
            <a:ext cx="2149225" cy="177119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36F0F187-F15F-4063-9338-4EB0F872EB5D}"/>
              </a:ext>
            </a:extLst>
          </p:cNvPr>
          <p:cNvSpPr txBox="1"/>
          <p:nvPr/>
        </p:nvSpPr>
        <p:spPr>
          <a:xfrm>
            <a:off x="10215504" y="2452054"/>
            <a:ext cx="1625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Rhodamine-</a:t>
            </a:r>
            <a:r>
              <a:rPr lang="de-DE" sz="1200" dirty="0" err="1"/>
              <a:t>Alginate</a:t>
            </a:r>
            <a:endParaRPr lang="de-DE" sz="12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6F0F187-F15F-4063-9338-4EB0F872EB5D}"/>
              </a:ext>
            </a:extLst>
          </p:cNvPr>
          <p:cNvSpPr txBox="1"/>
          <p:nvPr/>
        </p:nvSpPr>
        <p:spPr>
          <a:xfrm>
            <a:off x="1254423" y="3180061"/>
            <a:ext cx="1578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FFFF00"/>
                </a:solidFill>
              </a:rPr>
              <a:t>Phase </a:t>
            </a:r>
            <a:r>
              <a:rPr lang="de-DE" sz="1600" dirty="0" err="1">
                <a:solidFill>
                  <a:srgbClr val="FFFF00"/>
                </a:solidFill>
              </a:rPr>
              <a:t>contrast</a:t>
            </a:r>
            <a:endParaRPr lang="de-DE" sz="1600" dirty="0">
              <a:solidFill>
                <a:srgbClr val="FFFF00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6F0F187-F15F-4063-9338-4EB0F872EB5D}"/>
              </a:ext>
            </a:extLst>
          </p:cNvPr>
          <p:cNvSpPr txBox="1"/>
          <p:nvPr/>
        </p:nvSpPr>
        <p:spPr>
          <a:xfrm>
            <a:off x="5296729" y="3221671"/>
            <a:ext cx="1578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FFFF00"/>
                </a:solidFill>
              </a:rPr>
              <a:t>GFP Channel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6F0F187-F15F-4063-9338-4EB0F872EB5D}"/>
              </a:ext>
            </a:extLst>
          </p:cNvPr>
          <p:cNvSpPr txBox="1"/>
          <p:nvPr/>
        </p:nvSpPr>
        <p:spPr>
          <a:xfrm>
            <a:off x="9195030" y="3223982"/>
            <a:ext cx="1897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>
                <a:solidFill>
                  <a:srgbClr val="FFFF00"/>
                </a:solidFill>
              </a:rPr>
              <a:t>mCherry</a:t>
            </a:r>
            <a:r>
              <a:rPr lang="de-DE" sz="1600" dirty="0">
                <a:solidFill>
                  <a:srgbClr val="FFFF00"/>
                </a:solidFill>
              </a:rPr>
              <a:t> Channel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ED361E3-229B-48BF-BEDB-E51892B7732D}"/>
              </a:ext>
            </a:extLst>
          </p:cNvPr>
          <p:cNvSpPr txBox="1"/>
          <p:nvPr/>
        </p:nvSpPr>
        <p:spPr>
          <a:xfrm>
            <a:off x="317367" y="2789334"/>
            <a:ext cx="56183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2000" b="1" dirty="0" err="1"/>
              <a:t>Bilayer</a:t>
            </a:r>
            <a:r>
              <a:rPr lang="de-DE" sz="2000" b="1" dirty="0"/>
              <a:t> 3:</a:t>
            </a:r>
            <a:endParaRPr lang="de-DE" sz="16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52D9004-CD2B-4D29-ADFA-79BFB71451E5}"/>
              </a:ext>
            </a:extLst>
          </p:cNvPr>
          <p:cNvSpPr txBox="1"/>
          <p:nvPr/>
        </p:nvSpPr>
        <p:spPr>
          <a:xfrm>
            <a:off x="2773" y="651582"/>
            <a:ext cx="6301778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2000" b="1" dirty="0">
                <a:latin typeface="+mn-lt"/>
              </a:rPr>
              <a:t>Experimental Setup:</a:t>
            </a:r>
            <a:endParaRPr lang="de-DE" sz="1000" dirty="0">
              <a:latin typeface="+mn-lt"/>
            </a:endParaRPr>
          </a:p>
          <a:p>
            <a:pPr marL="357188" indent="-177800">
              <a:buFont typeface="Arial" panose="020B0604020202020204" pitchFamily="34" charset="0"/>
              <a:buChar char="•"/>
            </a:pPr>
            <a:r>
              <a:rPr lang="de-DE" sz="1600" dirty="0">
                <a:latin typeface="+mn-lt"/>
              </a:rPr>
              <a:t>1 &amp; 3 </a:t>
            </a:r>
            <a:r>
              <a:rPr lang="de-DE" sz="1600" dirty="0" err="1">
                <a:latin typeface="+mn-lt"/>
              </a:rPr>
              <a:t>Bilayer</a:t>
            </a:r>
            <a:endParaRPr lang="de-DE" sz="1600" dirty="0">
              <a:latin typeface="+mn-lt"/>
            </a:endParaRPr>
          </a:p>
          <a:p>
            <a:pPr marL="357188" indent="-177800">
              <a:buFont typeface="Arial" panose="020B0604020202020204" pitchFamily="34" charset="0"/>
              <a:buChar char="•"/>
            </a:pPr>
            <a:r>
              <a:rPr lang="de-DE" sz="1600" dirty="0">
                <a:latin typeface="+mn-lt"/>
              </a:rPr>
              <a:t>FITC-</a:t>
            </a:r>
            <a:r>
              <a:rPr lang="de-DE" sz="1600" dirty="0" err="1">
                <a:latin typeface="+mn-lt"/>
              </a:rPr>
              <a:t>Chitosan</a:t>
            </a:r>
            <a:r>
              <a:rPr lang="de-DE" sz="1600" dirty="0">
                <a:latin typeface="+mn-lt"/>
              </a:rPr>
              <a:t> + Rhodamine Alginate on 1</a:t>
            </a:r>
            <a:r>
              <a:rPr lang="de-DE" sz="1600" baseline="30000" dirty="0">
                <a:latin typeface="+mn-lt"/>
              </a:rPr>
              <a:t>st</a:t>
            </a:r>
            <a:r>
              <a:rPr lang="de-DE" sz="1600" dirty="0">
                <a:latin typeface="+mn-lt"/>
              </a:rPr>
              <a:t>/3</a:t>
            </a:r>
            <a:r>
              <a:rPr lang="de-DE" sz="1600" baseline="30000" dirty="0">
                <a:latin typeface="+mn-lt"/>
              </a:rPr>
              <a:t>rd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bilayer</a:t>
            </a:r>
            <a:endParaRPr lang="de-DE" sz="1600" dirty="0">
              <a:latin typeface="+mn-lt"/>
            </a:endParaRPr>
          </a:p>
          <a:p>
            <a:pPr marL="357188" indent="-177800">
              <a:buFont typeface="Arial" panose="020B0604020202020204" pitchFamily="34" charset="0"/>
              <a:buChar char="•"/>
            </a:pPr>
            <a:r>
              <a:rPr lang="de-DE" sz="1600" dirty="0" err="1">
                <a:latin typeface="+mn-lt"/>
              </a:rPr>
              <a:t>short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chain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length</a:t>
            </a:r>
            <a:endParaRPr lang="de-DE" sz="1600" dirty="0">
              <a:latin typeface="+mn-lt"/>
            </a:endParaRPr>
          </a:p>
          <a:p>
            <a:pPr marL="357188" indent="-177800">
              <a:buFont typeface="Arial" panose="020B0604020202020204" pitchFamily="34" charset="0"/>
              <a:buChar char="•"/>
            </a:pPr>
            <a:endParaRPr lang="de-DE" sz="1600" dirty="0">
              <a:latin typeface="+mn-lt"/>
            </a:endParaRPr>
          </a:p>
          <a:p>
            <a:pPr marL="0" indent="0">
              <a:buNone/>
            </a:pPr>
            <a:r>
              <a:rPr lang="de-DE" sz="1600" b="1" dirty="0">
                <a:solidFill>
                  <a:srgbClr val="FF0000"/>
                </a:solidFill>
                <a:latin typeface="+mn-lt"/>
              </a:rPr>
              <a:t>Hypothesis</a:t>
            </a:r>
            <a:r>
              <a:rPr lang="de-DE" sz="1600" dirty="0">
                <a:latin typeface="+mn-lt"/>
              </a:rPr>
              <a:t>: </a:t>
            </a:r>
            <a:r>
              <a:rPr lang="de-DE" sz="1600" dirty="0" err="1">
                <a:latin typeface="+mn-lt"/>
              </a:rPr>
              <a:t>Coated</a:t>
            </a:r>
            <a:r>
              <a:rPr lang="de-DE" sz="1600" dirty="0">
                <a:latin typeface="+mn-lt"/>
              </a:rPr>
              <a:t> Blastospores </a:t>
            </a:r>
            <a:r>
              <a:rPr lang="de-DE" sz="1600" dirty="0" err="1">
                <a:latin typeface="+mn-lt"/>
              </a:rPr>
              <a:t>are</a:t>
            </a:r>
            <a:r>
              <a:rPr lang="de-DE" sz="1600" dirty="0">
                <a:latin typeface="+mn-lt"/>
              </a:rPr>
              <a:t> visible in </a:t>
            </a:r>
            <a:r>
              <a:rPr lang="de-DE" sz="1600" dirty="0" err="1">
                <a:latin typeface="+mn-lt"/>
              </a:rPr>
              <a:t>green</a:t>
            </a:r>
            <a:r>
              <a:rPr lang="de-DE" sz="1600" dirty="0">
                <a:latin typeface="+mn-lt"/>
              </a:rPr>
              <a:t> and </a:t>
            </a:r>
            <a:r>
              <a:rPr lang="de-DE" sz="1600" dirty="0" err="1">
                <a:latin typeface="+mn-lt"/>
              </a:rPr>
              <a:t>red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fluorescence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channels</a:t>
            </a:r>
            <a:r>
              <a:rPr lang="de-DE" sz="1600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54081"/>
      </p:ext>
    </p:extLst>
  </p:cSld>
  <p:clrMapOvr>
    <a:masterClrMapping/>
  </p:clrMapOvr>
</p:sld>
</file>

<file path=ppt/theme/theme1.xml><?xml version="1.0" encoding="utf-8"?>
<a:theme xmlns:a="http://schemas.openxmlformats.org/drawingml/2006/main" name="AG Patel_Titelmaster">
  <a:themeElements>
    <a:clrScheme name="FH-Design">
      <a:dk1>
        <a:srgbClr val="40404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H_Schrif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dirty="0" err="1" smtClean="0">
            <a:solidFill>
              <a:srgbClr val="404040"/>
            </a:solidFill>
            <a:latin typeface="+mn-lt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5_AG Patel_Kapitel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H_Schrif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G Patel_Kapitel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H_Schrif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>
            <a:lumMod val="40000"/>
            <a:lumOff val="60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AG Patel_Schluss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AG Patel_Kapitel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H_Schrif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AG Patel_Titelmaster">
  <a:themeElements>
    <a:clrScheme name="FH-Design">
      <a:dk1>
        <a:srgbClr val="40404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H_Schrif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dirty="0" err="1" smtClean="0">
            <a:solidFill>
              <a:srgbClr val="404040"/>
            </a:solidFill>
            <a:latin typeface="+mn-lt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_AG Patel_Kapitel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H_Schrif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92BE1A"/>
        </a:solidFill>
        <a:ln>
          <a:solidFill>
            <a:srgbClr val="074377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74377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AG Patel_Kapitel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H_Schrif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2_AG Patel_Titelmaster">
  <a:themeElements>
    <a:clrScheme name="FH-Design">
      <a:dk1>
        <a:srgbClr val="40404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H_Schrif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dirty="0" err="1" smtClean="0">
            <a:solidFill>
              <a:srgbClr val="404040"/>
            </a:solidFill>
            <a:latin typeface="+mn-lt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3439</Words>
  <Application>Microsoft Office PowerPoint</Application>
  <PresentationFormat>Breitbild</PresentationFormat>
  <Paragraphs>275</Paragraphs>
  <Slides>16</Slides>
  <Notes>13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10</vt:i4>
      </vt:variant>
      <vt:variant>
        <vt:lpstr>Folientitel</vt:lpstr>
      </vt:variant>
      <vt:variant>
        <vt:i4>16</vt:i4>
      </vt:variant>
    </vt:vector>
  </HeadingPairs>
  <TitlesOfParts>
    <vt:vector size="32" baseType="lpstr">
      <vt:lpstr>ＭＳ Ｐゴシック</vt:lpstr>
      <vt:lpstr>Arial</vt:lpstr>
      <vt:lpstr>Calibri</vt:lpstr>
      <vt:lpstr>Geneva</vt:lpstr>
      <vt:lpstr>Verdana</vt:lpstr>
      <vt:lpstr>ヒラギノ角ゴ Pro W3</vt:lpstr>
      <vt:lpstr>AG Patel_Titelmaster</vt:lpstr>
      <vt:lpstr>AG Patel_Kapitelmaster</vt:lpstr>
      <vt:lpstr>AG Patel_Schlussmaster</vt:lpstr>
      <vt:lpstr>1_AG Patel_Kapitelmaster</vt:lpstr>
      <vt:lpstr>1_AG Patel_Titelmaster</vt:lpstr>
      <vt:lpstr>2_AG Patel_Kapitelmaster</vt:lpstr>
      <vt:lpstr>Benutzerdefiniertes Design</vt:lpstr>
      <vt:lpstr>3_AG Patel_Kapitelmaster</vt:lpstr>
      <vt:lpstr>2_AG Patel_Titelmaster</vt:lpstr>
      <vt:lpstr>5_AG Patel_Kapitelmaster</vt:lpstr>
      <vt:lpstr>Single cell coating of fungal blastospores –  A promising approach to increase desiccation tolerance</vt:lpstr>
      <vt:lpstr>FORK-Project</vt:lpstr>
      <vt:lpstr>Problem/Importance of the research</vt:lpstr>
      <vt:lpstr>Impact of rehydration speed/method</vt:lpstr>
      <vt:lpstr>Can rehydration be affected during production?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Problem/Importance of the research</vt:lpstr>
      <vt:lpstr>PowerPoint-Präsentation</vt:lpstr>
      <vt:lpstr>Phases of dry storage</vt:lpstr>
    </vt:vector>
  </TitlesOfParts>
  <Company>test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test</dc:creator>
  <cp:lastModifiedBy>Robin Dietsch</cp:lastModifiedBy>
  <cp:revision>1367</cp:revision>
  <cp:lastPrinted>2020-11-12T14:24:59Z</cp:lastPrinted>
  <dcterms:created xsi:type="dcterms:W3CDTF">2010-02-24T15:55:09Z</dcterms:created>
  <dcterms:modified xsi:type="dcterms:W3CDTF">2022-08-04T14:02:30Z</dcterms:modified>
</cp:coreProperties>
</file>