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8.xml" ContentType="application/vnd.openxmlformats-officedocument.theme+xml"/>
  <Override PartName="/ppt/slideLayouts/slideLayout168.xml" ContentType="application/vnd.openxmlformats-officedocument.presentationml.slideLayout+xml"/>
  <Override PartName="/ppt/theme/theme9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65" r:id="rId2"/>
    <p:sldMasterId id="2147483930" r:id="rId3"/>
    <p:sldMasterId id="2147483946" r:id="rId4"/>
    <p:sldMasterId id="2147483985" r:id="rId5"/>
    <p:sldMasterId id="2147483992" r:id="rId6"/>
    <p:sldMasterId id="2147484029" r:id="rId7"/>
    <p:sldMasterId id="2147484038" r:id="rId8"/>
    <p:sldMasterId id="2147484089" r:id="rId9"/>
    <p:sldMasterId id="2147484102" r:id="rId10"/>
  </p:sldMasterIdLst>
  <p:notesMasterIdLst>
    <p:notesMasterId r:id="rId20"/>
  </p:notesMasterIdLst>
  <p:handoutMasterIdLst>
    <p:handoutMasterId r:id="rId21"/>
  </p:handoutMasterIdLst>
  <p:sldIdLst>
    <p:sldId id="510" r:id="rId11"/>
    <p:sldId id="605" r:id="rId12"/>
    <p:sldId id="604" r:id="rId13"/>
    <p:sldId id="607" r:id="rId14"/>
    <p:sldId id="598" r:id="rId15"/>
    <p:sldId id="608" r:id="rId16"/>
    <p:sldId id="610" r:id="rId17"/>
    <p:sldId id="560" r:id="rId18"/>
    <p:sldId id="301" r:id="rId19"/>
  </p:sldIdLst>
  <p:sldSz cx="12192000" cy="6858000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7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Stirl" initials="RS" lastIdx="1" clrIdx="0">
    <p:extLst>
      <p:ext uri="{19B8F6BF-5375-455C-9EA6-DF929625EA0E}">
        <p15:presenceInfo xmlns:p15="http://schemas.microsoft.com/office/powerpoint/2012/main" userId="S::robin.stirl@uni-bielefeld.de::a907df85-407e-4644-b117-2d904965f9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1E1E1"/>
    <a:srgbClr val="FB6F6F"/>
    <a:srgbClr val="C3D69B"/>
    <a:srgbClr val="BAED6D"/>
    <a:srgbClr val="09AF19"/>
    <a:srgbClr val="4F81BD"/>
    <a:srgbClr val="BE4B48"/>
    <a:srgbClr val="D2D2D2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6283" autoAdjust="0"/>
  </p:normalViewPr>
  <p:slideViewPr>
    <p:cSldViewPr snapToGrid="0" snapToObjects="1">
      <p:cViewPr varScale="1">
        <p:scale>
          <a:sx n="153" d="100"/>
          <a:sy n="153" d="100"/>
        </p:scale>
        <p:origin x="156" y="216"/>
      </p:cViewPr>
      <p:guideLst>
        <p:guide orient="horz" pos="300"/>
        <p:guide pos="7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06"/>
    </p:cViewPr>
  </p:sorterViewPr>
  <p:notesViewPr>
    <p:cSldViewPr snapToGrid="0" snapToObjects="1">
      <p:cViewPr varScale="1">
        <p:scale>
          <a:sx n="73" d="100"/>
          <a:sy n="73" d="100"/>
        </p:scale>
        <p:origin x="-1734" y="-10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sz="900" dirty="0"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E39763-3A3A-45F9-A832-AD170BAE7DB1}" type="datetime1">
              <a:rPr lang="de-DE" sz="900">
                <a:latin typeface="Verdana" pitchFamily="34" charset="0"/>
              </a:rPr>
              <a:pPr/>
              <a:t>08.03.2023</a:t>
            </a:fld>
            <a:endParaRPr lang="de-DE" sz="900" dirty="0">
              <a:latin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sz="900" dirty="0">
              <a:latin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14C485-A3D9-4D3A-A957-CBD03AAF2DAA}" type="slidenum">
              <a:rPr lang="de-DE" sz="900">
                <a:latin typeface="Verdana" pitchFamily="34" charset="0"/>
              </a:rPr>
              <a:pPr/>
              <a:t>‹Nr.›</a:t>
            </a:fld>
            <a:endParaRPr lang="de-DE" sz="9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1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Verdan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erdana" pitchFamily="34" charset="0"/>
              </a:defRPr>
            </a:lvl1pPr>
          </a:lstStyle>
          <a:p>
            <a:fld id="{64FABFBB-C97D-4269-B6FB-C3824E17488D}" type="datetime1">
              <a:rPr lang="de-DE" smtClean="0"/>
              <a:pPr/>
              <a:t>08.03.2023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550EBB42-6AFC-4A7D-82F4-076885AD00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11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EBB42-6AFC-4A7D-82F4-076885AD00A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7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EBB42-6AFC-4A7D-82F4-076885AD00A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57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EBB42-6AFC-4A7D-82F4-076885AD00A9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36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EBB42-6AFC-4A7D-82F4-076885AD00A9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11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EBB42-6AFC-4A7D-82F4-076885AD00A9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418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EBB42-6AFC-4A7D-82F4-076885AD00A9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97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EBB42-6AFC-4A7D-82F4-076885AD00A9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69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9983-4836-4EA3-82EF-6403CF588AC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85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fhbi__logo_kompakt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643" y="3618000"/>
            <a:ext cx="6476357" cy="3240000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335200" y="1707798"/>
            <a:ext cx="1152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E983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Titel des </a:t>
            </a:r>
          </a:p>
          <a:p>
            <a:pPr algn="ctr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E983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Vortrags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b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br>
              <a:rPr kumimoji="0" lang="de-DE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Fachhochschule Bielefeld;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3083210" y="836640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+mn-lt"/>
              </a:rPr>
              <a:t>Name der Tagung, Ort,</a:t>
            </a:r>
            <a:r>
              <a:rPr lang="de-DE" sz="2000" b="1" baseline="0" dirty="0">
                <a:solidFill>
                  <a:srgbClr val="404040"/>
                </a:solidFill>
                <a:latin typeface="+mn-lt"/>
              </a:rPr>
              <a:t> Datum</a:t>
            </a:r>
            <a:endParaRPr lang="de-DE" sz="2000" b="1" dirty="0">
              <a:solidFill>
                <a:srgbClr val="40404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722EA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722EA5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6639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5477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672035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>
            <a:off x="46567" y="692150"/>
            <a:ext cx="66505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99181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86492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841336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61192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038288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43684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555591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>
            <a:off x="46567" y="692150"/>
            <a:ext cx="66505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239187" y="99181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164471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3599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A2AD00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6639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914470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820636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965355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1"/>
            <a:ext cx="11523133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  <a:p>
            <a:pPr>
              <a:defRPr/>
            </a:pP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001585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>
            <a:off x="46567" y="692150"/>
            <a:ext cx="66505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11260" y="102641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022840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998725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376493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013373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811241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5223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616365"/>
              </a:solidFill>
            </a:endParaRPr>
          </a:p>
        </p:txBody>
      </p:sp>
      <p:pic>
        <p:nvPicPr>
          <p:cNvPr id="7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6639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46567" y="692150"/>
            <a:ext cx="66505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8864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37643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89480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255997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838200"/>
            <a:ext cx="12192000" cy="56388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609600" y="1080000"/>
            <a:ext cx="10939200" cy="478800"/>
          </a:xfrm>
          <a:prstGeom prst="rect">
            <a:avLst/>
          </a:prstGeom>
        </p:spPr>
        <p:txBody>
          <a:bodyPr/>
          <a:lstStyle>
            <a:lvl1pPr algn="l">
              <a:spcAft>
                <a:spcPts val="1800"/>
              </a:spcAft>
              <a:defRPr sz="2000" b="1">
                <a:solidFill>
                  <a:srgbClr val="404040"/>
                </a:solidFill>
                <a:latin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33199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halts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838200"/>
            <a:ext cx="12192000" cy="56388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335200" y="859403"/>
            <a:ext cx="10939200" cy="478800"/>
          </a:xfrm>
          <a:prstGeom prst="rect">
            <a:avLst/>
          </a:prstGeom>
        </p:spPr>
        <p:txBody>
          <a:bodyPr/>
          <a:lstStyle>
            <a:lvl1pPr algn="l">
              <a:spcAft>
                <a:spcPts val="1800"/>
              </a:spcAft>
              <a:defRPr sz="2000" b="1">
                <a:solidFill>
                  <a:srgbClr val="009BBB"/>
                </a:solidFill>
                <a:latin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000585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838200"/>
            <a:ext cx="12192000" cy="56388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609600" y="1080000"/>
            <a:ext cx="10939200" cy="478800"/>
          </a:xfrm>
          <a:prstGeom prst="rect">
            <a:avLst/>
          </a:prstGeom>
        </p:spPr>
        <p:txBody>
          <a:bodyPr/>
          <a:lstStyle>
            <a:lvl1pPr algn="l">
              <a:spcAft>
                <a:spcPts val="1800"/>
              </a:spcAft>
              <a:defRPr sz="2000" b="1">
                <a:solidFill>
                  <a:srgbClr val="404040"/>
                </a:solidFill>
                <a:latin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239349" y="116632"/>
            <a:ext cx="9793088" cy="576064"/>
            <a:chOff x="179512" y="116632"/>
            <a:chExt cx="7344816" cy="576064"/>
          </a:xfrm>
        </p:grpSpPr>
        <p:sp>
          <p:nvSpPr>
            <p:cNvPr id="5" name="Abgerundetes Rechteck 4"/>
            <p:cNvSpPr/>
            <p:nvPr/>
          </p:nvSpPr>
          <p:spPr>
            <a:xfrm>
              <a:off x="179512" y="116632"/>
              <a:ext cx="1728192" cy="57606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introduction</a:t>
              </a:r>
              <a:endParaRPr lang="de-DE" sz="16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2051720" y="116632"/>
              <a:ext cx="1728192" cy="57606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prstClr val="white"/>
                  </a:solidFill>
                </a:rPr>
                <a:t>methods</a:t>
              </a:r>
              <a:r>
                <a:rPr lang="de-DE" sz="1600" b="1" dirty="0">
                  <a:solidFill>
                    <a:prstClr val="white"/>
                  </a:solidFill>
                </a:rPr>
                <a:t> &amp; </a:t>
              </a:r>
              <a:r>
                <a:rPr lang="de-DE" sz="1600" b="1" dirty="0" err="1">
                  <a:solidFill>
                    <a:prstClr val="white"/>
                  </a:solidFill>
                </a:rPr>
                <a:t>procedures</a:t>
              </a:r>
              <a:endParaRPr lang="de-DE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7" name="Abgerundetes Rechteck 6"/>
            <p:cNvSpPr/>
            <p:nvPr/>
          </p:nvSpPr>
          <p:spPr>
            <a:xfrm>
              <a:off x="5796136" y="116632"/>
              <a:ext cx="1728192" cy="57606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applications</a:t>
              </a:r>
              <a:endParaRPr lang="de-DE" sz="16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3923928" y="116632"/>
              <a:ext cx="1728192" cy="57606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trends</a:t>
              </a:r>
              <a:r>
                <a:rPr lang="de-DE" sz="16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in </a:t>
              </a:r>
              <a:r>
                <a:rPr lang="de-DE" sz="1600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encapsulation</a:t>
              </a:r>
              <a:endParaRPr lang="de-DE" sz="16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4181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399309"/>
            <a:ext cx="5156200" cy="477765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399309"/>
            <a:ext cx="5156200" cy="477765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27.02.2015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Towards the entrapment of microalgae for biological hydrogen production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DBD9-611B-4A1C-9045-A7DB6D7E467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947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27.02.2015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Towards the entrapment of microalgae for biological hydrogen production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DBD9-611B-4A1C-9045-A7DB6D7E467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216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-14750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344745"/>
            <a:ext cx="5158316" cy="11603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344745"/>
            <a:ext cx="5183717" cy="11603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27.02.2015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Towards the entrapment of microalgae for biological hydrogen production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DBD9-611B-4A1C-9045-A7DB6D7E467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1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10321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27.02.2015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Towards the entrapment of microalgae for biological hydrogen production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DBD9-611B-4A1C-9045-A7DB6D7E467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001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27.02.2015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Towards the entrapment of microalgae for biological hydrogen production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3189-F772-4E42-A8D7-40C8F7FA239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283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27.02.2015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Towards the entrapment of microalgae for biological hydrogen production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DBD9-611B-4A1C-9045-A7DB6D7E467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83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27.02.2015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Towards the entrapment of microalgae for biological hydrogen production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DBD9-611B-4A1C-9045-A7DB6D7E467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489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3"/>
            <a:ext cx="12192000" cy="14735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87230"/>
            <a:ext cx="9144000" cy="152876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7437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4634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342" y="255197"/>
            <a:ext cx="2389637" cy="9997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88" y="5779008"/>
            <a:ext cx="2401824" cy="10789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571" y="5959125"/>
            <a:ext cx="1977035" cy="57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979" y="5959126"/>
            <a:ext cx="3600000" cy="552659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01964" y="5500253"/>
            <a:ext cx="3731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Arial" panose="020B0604020202020204" pitchFamily="34" charset="0"/>
              </a:rPr>
              <a:t>MoRitS</a:t>
            </a:r>
            <a:r>
              <a:rPr lang="de-DE" sz="11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Arial" panose="020B0604020202020204" pitchFamily="34" charset="0"/>
              </a:rPr>
              <a:t>is</a:t>
            </a:r>
            <a:r>
              <a:rPr lang="de-DE" sz="11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Arial" panose="020B0604020202020204" pitchFamily="34" charset="0"/>
              </a:rPr>
              <a:t> a </a:t>
            </a:r>
            <a:r>
              <a:rPr lang="de-DE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Arial" panose="020B0604020202020204" pitchFamily="34" charset="0"/>
              </a:rPr>
              <a:t>cooperation</a:t>
            </a:r>
            <a:r>
              <a:rPr lang="de-DE" sz="11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Arial" panose="020B0604020202020204" pitchFamily="34" charset="0"/>
              </a:rPr>
              <a:t>between</a:t>
            </a:r>
            <a:r>
              <a:rPr lang="de-DE" sz="11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179665" y="5500253"/>
            <a:ext cx="3731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With</a:t>
            </a:r>
            <a:r>
              <a:rPr lang="de-DE" sz="11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 </a:t>
            </a:r>
            <a:r>
              <a:rPr lang="de-DE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the</a:t>
            </a:r>
            <a:r>
              <a:rPr lang="de-DE" sz="11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 </a:t>
            </a:r>
            <a:r>
              <a:rPr lang="de-DE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support</a:t>
            </a:r>
            <a:r>
              <a:rPr lang="de-DE" sz="11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 </a:t>
            </a:r>
            <a:r>
              <a:rPr lang="de-DE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of</a:t>
            </a:r>
            <a:r>
              <a:rPr lang="de-DE" sz="11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:</a:t>
            </a:r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0" y="5444837"/>
            <a:ext cx="12192000" cy="1385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0" y="1468592"/>
            <a:ext cx="12192000" cy="138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6924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2819400"/>
            <a:ext cx="50567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6"/>
          <p:cNvSpPr>
            <a:spLocks noChangeArrowheads="1"/>
          </p:cNvSpPr>
          <p:nvPr userDrawn="1"/>
        </p:nvSpPr>
        <p:spPr bwMode="auto">
          <a:xfrm>
            <a:off x="334434" y="849314"/>
            <a:ext cx="115231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E98300"/>
                </a:solidFill>
                <a:latin typeface="Verdana" pitchFamily="34" charset="0"/>
              </a:rPr>
              <a:t>Inhalt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932894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>
            <a:spLocks noChangeArrowheads="1"/>
          </p:cNvSpPr>
          <p:nvPr userDrawn="1"/>
        </p:nvSpPr>
        <p:spPr bwMode="auto">
          <a:xfrm>
            <a:off x="334434" y="849314"/>
            <a:ext cx="115231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C50084"/>
                </a:solidFill>
                <a:latin typeface="Verdana" pitchFamily="34" charset="0"/>
              </a:rPr>
              <a:t>Inhalt</a:t>
            </a:r>
            <a:endParaRPr lang="de-DE">
              <a:solidFill>
                <a:srgbClr val="C50084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2819400"/>
            <a:ext cx="50567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215525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1" y="2708275"/>
            <a:ext cx="5058833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254639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>
            <a:spLocks noChangeArrowheads="1"/>
          </p:cNvSpPr>
          <p:nvPr userDrawn="1"/>
        </p:nvSpPr>
        <p:spPr bwMode="auto">
          <a:xfrm>
            <a:off x="334434" y="849314"/>
            <a:ext cx="115231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722EA5"/>
                </a:solidFill>
                <a:latin typeface="Verdana" pitchFamily="34" charset="0"/>
              </a:rPr>
              <a:t>Inhalt</a:t>
            </a:r>
            <a:endParaRPr lang="de-DE">
              <a:solidFill>
                <a:srgbClr val="722EA5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2819400"/>
            <a:ext cx="50567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705691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>
            <a:spLocks noChangeArrowheads="1"/>
          </p:cNvSpPr>
          <p:nvPr userDrawn="1"/>
        </p:nvSpPr>
        <p:spPr bwMode="auto">
          <a:xfrm>
            <a:off x="334434" y="849314"/>
            <a:ext cx="115231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A2AD00"/>
                </a:solidFill>
                <a:latin typeface="Verdana" pitchFamily="34" charset="0"/>
              </a:rPr>
              <a:t>Inhalt</a:t>
            </a:r>
            <a:endParaRPr lang="de-DE">
              <a:solidFill>
                <a:srgbClr val="A2AD00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2819400"/>
            <a:ext cx="50567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4082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45166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>
            <a:spLocks noChangeArrowheads="1"/>
          </p:cNvSpPr>
          <p:nvPr userDrawn="1"/>
        </p:nvSpPr>
        <p:spPr bwMode="auto">
          <a:xfrm>
            <a:off x="334434" y="849314"/>
            <a:ext cx="115231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616365"/>
                </a:solidFill>
                <a:latin typeface="Verdana" pitchFamily="34" charset="0"/>
              </a:rPr>
              <a:t>Inhalt</a:t>
            </a:r>
            <a:endParaRPr lang="de-DE">
              <a:solidFill>
                <a:srgbClr val="616365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2819400"/>
            <a:ext cx="50567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81341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386585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29261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>
            <a:off x="46567" y="692150"/>
            <a:ext cx="66505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99181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434754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47422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877108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98971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84349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901431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>
            <a:off x="46567" y="692150"/>
            <a:ext cx="66505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239187" y="99181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5989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45166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99693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707382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489334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51407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1"/>
            <a:ext cx="11523133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  <a:p>
            <a:pPr>
              <a:defRPr/>
            </a:pP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509971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>
            <a:off x="46567" y="692150"/>
            <a:ext cx="66505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11260" y="102641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051114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312932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580478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57694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55437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45166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179428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46567" y="692150"/>
            <a:ext cx="66505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950725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89659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2850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34434" y="44450"/>
            <a:ext cx="1152313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68924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 Patel_Ausblick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23651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838200"/>
            <a:ext cx="12192000" cy="56388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609600" y="1080000"/>
            <a:ext cx="10939200" cy="478800"/>
          </a:xfrm>
          <a:prstGeom prst="rect">
            <a:avLst/>
          </a:prstGeom>
        </p:spPr>
        <p:txBody>
          <a:bodyPr/>
          <a:lstStyle>
            <a:lvl1pPr algn="l">
              <a:spcAft>
                <a:spcPts val="1800"/>
              </a:spcAft>
              <a:defRPr sz="2000" b="1">
                <a:solidFill>
                  <a:srgbClr val="404040"/>
                </a:solidFill>
                <a:latin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807026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838200"/>
            <a:ext cx="12192000" cy="56388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609600" y="1080000"/>
            <a:ext cx="10939200" cy="478800"/>
          </a:xfrm>
          <a:prstGeom prst="rect">
            <a:avLst/>
          </a:prstGeom>
        </p:spPr>
        <p:txBody>
          <a:bodyPr/>
          <a:lstStyle>
            <a:lvl1pPr algn="l">
              <a:spcAft>
                <a:spcPts val="1800"/>
              </a:spcAft>
              <a:defRPr sz="2000" b="1">
                <a:solidFill>
                  <a:srgbClr val="404040"/>
                </a:solidFill>
                <a:latin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239349" y="116632"/>
            <a:ext cx="9793088" cy="576064"/>
            <a:chOff x="179512" y="116632"/>
            <a:chExt cx="7344816" cy="576064"/>
          </a:xfrm>
        </p:grpSpPr>
        <p:sp>
          <p:nvSpPr>
            <p:cNvPr id="5" name="Abgerundetes Rechteck 4"/>
            <p:cNvSpPr/>
            <p:nvPr/>
          </p:nvSpPr>
          <p:spPr>
            <a:xfrm>
              <a:off x="179512" y="116632"/>
              <a:ext cx="1728192" cy="57606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introduction</a:t>
              </a:r>
              <a:endParaRPr lang="de-DE" sz="16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2051720" y="116632"/>
              <a:ext cx="1728192" cy="57606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prstClr val="white"/>
                  </a:solidFill>
                </a:rPr>
                <a:t>methods</a:t>
              </a:r>
              <a:r>
                <a:rPr lang="de-DE" sz="1600" b="1" dirty="0">
                  <a:solidFill>
                    <a:prstClr val="white"/>
                  </a:solidFill>
                </a:rPr>
                <a:t> &amp; </a:t>
              </a:r>
              <a:r>
                <a:rPr lang="de-DE" sz="1600" b="1" dirty="0" err="1">
                  <a:solidFill>
                    <a:prstClr val="white"/>
                  </a:solidFill>
                </a:rPr>
                <a:t>procedures</a:t>
              </a:r>
              <a:endParaRPr lang="de-DE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7" name="Abgerundetes Rechteck 6"/>
            <p:cNvSpPr/>
            <p:nvPr/>
          </p:nvSpPr>
          <p:spPr>
            <a:xfrm>
              <a:off x="5796136" y="116632"/>
              <a:ext cx="1728192" cy="57606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applications</a:t>
              </a:r>
              <a:endParaRPr lang="de-DE" sz="16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3923928" y="116632"/>
              <a:ext cx="1728192" cy="576064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trends</a:t>
              </a:r>
              <a:r>
                <a:rPr lang="de-DE" sz="16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in </a:t>
              </a:r>
              <a:r>
                <a:rPr lang="de-DE" sz="1600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encapsulation</a:t>
              </a:r>
              <a:endParaRPr lang="de-DE" sz="16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7570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35200" y="981762"/>
            <a:ext cx="1152160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A2AD00"/>
                </a:solidFill>
                <a:latin typeface="Calibri" panose="020F0502020204030204" pitchFamily="34" charset="0"/>
              </a:rPr>
              <a:t>Endophytic entomopathogenic fungi for biological crop protection:</a:t>
            </a:r>
            <a:r>
              <a:rPr 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A2AD00"/>
                </a:solidFill>
                <a:latin typeface="Calibri" panose="020F0502020204030204" pitchFamily="34" charset="0"/>
              </a:rPr>
              <a:t>novel integrated fermentation and formulation strategies</a:t>
            </a:r>
            <a:endParaRPr lang="de-DE" sz="3200" dirty="0">
              <a:solidFill>
                <a:srgbClr val="A2AD00"/>
              </a:solidFill>
              <a:latin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09BBB"/>
              </a:solidFill>
              <a:latin typeface="Calibri" panose="020F0502020204030204" pitchFamily="34" charset="0"/>
            </a:endParaRPr>
          </a:p>
          <a:p>
            <a:pPr algn="ctr"/>
            <a:endParaRPr lang="en-US" sz="800" b="1" dirty="0">
              <a:solidFill>
                <a:srgbClr val="009BBB"/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1600" b="1" dirty="0">
                <a:solidFill>
                  <a:srgbClr val="404040"/>
                </a:solidFill>
                <a:latin typeface="Calibri" panose="020F0502020204030204" pitchFamily="34" charset="0"/>
              </a:rPr>
              <a:t>Desiree Jakobs-Schoenwandt</a:t>
            </a:r>
            <a:r>
              <a:rPr lang="de-DE" sz="1600" b="1" baseline="30000" dirty="0">
                <a:solidFill>
                  <a:srgbClr val="404040"/>
                </a:solidFill>
                <a:latin typeface="Calibri" panose="020F0502020204030204" pitchFamily="34" charset="0"/>
              </a:rPr>
              <a:t>1</a:t>
            </a:r>
            <a:r>
              <a:rPr lang="de-DE" sz="1600" b="1" dirty="0">
                <a:solidFill>
                  <a:srgbClr val="404040"/>
                </a:solidFill>
                <a:latin typeface="Calibri" panose="020F0502020204030204" pitchFamily="34" charset="0"/>
              </a:rPr>
              <a:t>, Vivien Krell</a:t>
            </a:r>
            <a:r>
              <a:rPr lang="de-DE" sz="1600" b="1" baseline="30000" dirty="0">
                <a:solidFill>
                  <a:srgbClr val="404040"/>
                </a:solidFill>
                <a:latin typeface="Calibri" panose="020F0502020204030204" pitchFamily="34" charset="0"/>
              </a:rPr>
              <a:t>1</a:t>
            </a:r>
            <a:r>
              <a:rPr lang="de-DE" sz="1500" b="1" dirty="0">
                <a:solidFill>
                  <a:srgbClr val="404040"/>
                </a:solidFill>
                <a:latin typeface="Calibri" panose="020F0502020204030204" pitchFamily="34" charset="0"/>
              </a:rPr>
              <a:t>, Rieke Lohse</a:t>
            </a:r>
            <a:r>
              <a:rPr lang="de-DE" sz="1600" b="1" baseline="30000" dirty="0">
                <a:solidFill>
                  <a:srgbClr val="404040"/>
                </a:solidFill>
                <a:latin typeface="Calibri" panose="020F0502020204030204" pitchFamily="34" charset="0"/>
              </a:rPr>
              <a:t>1</a:t>
            </a:r>
            <a:r>
              <a:rPr lang="de-DE" sz="1500" b="1" dirty="0">
                <a:solidFill>
                  <a:srgbClr val="404040"/>
                </a:solidFill>
                <a:latin typeface="Calibri" panose="020F0502020204030204" pitchFamily="34" charset="0"/>
              </a:rPr>
              <a:t>, Annika Lemke</a:t>
            </a:r>
            <a:r>
              <a:rPr lang="de-DE" sz="1600" b="1" baseline="30000" dirty="0">
                <a:solidFill>
                  <a:srgbClr val="404040"/>
                </a:solidFill>
                <a:latin typeface="Calibri" panose="020F0502020204030204" pitchFamily="34" charset="0"/>
              </a:rPr>
              <a:t>1</a:t>
            </a:r>
            <a:r>
              <a:rPr lang="de-DE" sz="1500" b="1" dirty="0">
                <a:solidFill>
                  <a:srgbClr val="404040"/>
                </a:solidFill>
                <a:latin typeface="Calibri" panose="020F0502020204030204" pitchFamily="34" charset="0"/>
              </a:rPr>
              <a:t>, Peter Spieth</a:t>
            </a:r>
            <a:r>
              <a:rPr lang="de-DE" sz="1600" b="1" baseline="30000" dirty="0">
                <a:solidFill>
                  <a:srgbClr val="404040"/>
                </a:solidFill>
                <a:latin typeface="Calibri" panose="020F0502020204030204" pitchFamily="34" charset="0"/>
              </a:rPr>
              <a:t>1</a:t>
            </a:r>
            <a:r>
              <a:rPr lang="de-DE" sz="1500" b="1" dirty="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br>
              <a:rPr lang="de-DE" sz="1500" b="1" dirty="0">
                <a:solidFill>
                  <a:srgbClr val="404040"/>
                </a:solidFill>
                <a:latin typeface="Calibri" panose="020F0502020204030204" pitchFamily="34" charset="0"/>
              </a:rPr>
            </a:br>
            <a:r>
              <a:rPr lang="de-DE" sz="1500" b="1" dirty="0">
                <a:solidFill>
                  <a:srgbClr val="404040"/>
                </a:solidFill>
                <a:latin typeface="Calibri" panose="020F0502020204030204" pitchFamily="34" charset="0"/>
              </a:rPr>
              <a:t>Laurenz Hettlage</a:t>
            </a:r>
            <a:r>
              <a:rPr lang="de-DE" sz="1600" b="1" baseline="30000" dirty="0">
                <a:solidFill>
                  <a:srgbClr val="404040"/>
                </a:solidFill>
                <a:latin typeface="Calibri" panose="020F0502020204030204" pitchFamily="34" charset="0"/>
              </a:rPr>
              <a:t>2</a:t>
            </a:r>
            <a:r>
              <a:rPr lang="de-DE" sz="1500" b="1" dirty="0">
                <a:solidFill>
                  <a:srgbClr val="404040"/>
                </a:solidFill>
                <a:latin typeface="Calibri" panose="020F0502020204030204" pitchFamily="34" charset="0"/>
              </a:rPr>
              <a:t>, Stefan Vidal</a:t>
            </a:r>
            <a:r>
              <a:rPr lang="de-DE" sz="1600" b="1" baseline="30000" dirty="0">
                <a:solidFill>
                  <a:srgbClr val="404040"/>
                </a:solidFill>
                <a:latin typeface="Calibri" panose="020F0502020204030204" pitchFamily="34" charset="0"/>
              </a:rPr>
              <a:t>2</a:t>
            </a:r>
            <a:r>
              <a:rPr lang="de-DE" sz="1500" b="1" dirty="0">
                <a:solidFill>
                  <a:srgbClr val="404040"/>
                </a:solidFill>
                <a:latin typeface="Calibri" panose="020F0502020204030204" pitchFamily="34" charset="0"/>
              </a:rPr>
              <a:t> and Anant V. Patel</a:t>
            </a:r>
            <a:r>
              <a:rPr lang="de-DE" sz="1600" b="1" baseline="30000" dirty="0">
                <a:solidFill>
                  <a:srgbClr val="404040"/>
                </a:solidFill>
                <a:latin typeface="Calibri" panose="020F0502020204030204" pitchFamily="34" charset="0"/>
              </a:rPr>
              <a:t>1</a:t>
            </a:r>
            <a:endParaRPr lang="de-DE" sz="15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239188" y="260561"/>
            <a:ext cx="1133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404040"/>
                </a:solidFill>
                <a:latin typeface="Calibri" panose="020F0502020204030204" pitchFamily="34" charset="0"/>
              </a:rPr>
              <a:t>Biopesticides</a:t>
            </a:r>
            <a:r>
              <a:rPr lang="en-US" b="1" dirty="0">
                <a:solidFill>
                  <a:srgbClr val="404040"/>
                </a:solidFill>
                <a:latin typeface="Calibri" panose="020F0502020204030204" pitchFamily="34" charset="0"/>
              </a:rPr>
              <a:t> – Innovative technologies and strategies for pest control</a:t>
            </a:r>
          </a:p>
          <a:p>
            <a:pPr algn="ctr">
              <a:defRPr/>
            </a:pPr>
            <a:r>
              <a:rPr lang="en-US" b="1" dirty="0">
                <a:solidFill>
                  <a:srgbClr val="404040"/>
                </a:solidFill>
                <a:latin typeface="Calibri" panose="020F0502020204030204" pitchFamily="34" charset="0"/>
              </a:rPr>
              <a:t>7th - 9th September 2015 at Swansea University</a:t>
            </a:r>
          </a:p>
        </p:txBody>
      </p:sp>
      <p:pic>
        <p:nvPicPr>
          <p:cNvPr id="8" name="Picture 4" descr="http://www.e-nema.de/_ref/images/logo/logo_e-nema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828" y="6165528"/>
            <a:ext cx="2448401" cy="5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915" y="5010258"/>
            <a:ext cx="1872260" cy="939093"/>
          </a:xfrm>
          <a:prstGeom prst="rect">
            <a:avLst/>
          </a:prstGeom>
        </p:spPr>
      </p:pic>
      <p:pic>
        <p:nvPicPr>
          <p:cNvPr id="10" name="Picture 5" descr="http://www.apt.bci.tu-dortmund.de/cms/Medienpool/logos/dbu_standard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5335" y="4811510"/>
            <a:ext cx="2592360" cy="12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uni-bielefeld.de/berufseinstiegsmesse/perspektive_13/sciencefair/logof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777" y="4739501"/>
            <a:ext cx="4537745" cy="21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371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E98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5837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451668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C5008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C50084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9706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009BB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009BBB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0101" y="2817814"/>
            <a:ext cx="5058833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3699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722EA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722EA5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1176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A2AD00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38936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616365"/>
              </a:solidFill>
            </a:endParaRPr>
          </a:p>
        </p:txBody>
      </p:sp>
      <p:pic>
        <p:nvPicPr>
          <p:cNvPr id="7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6644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246063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260984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29863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132954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8708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45166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63701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580309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941706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5878861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268160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96192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8749349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9420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0"/>
            <a:ext cx="1152160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  <a:p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5023029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505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451668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4075092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568178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4514284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8161746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730218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2354652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2491109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038249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722771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909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fhbi__logo_kompakt_rgb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661" y="3618000"/>
            <a:ext cx="6476340" cy="3240000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335200" y="1707798"/>
            <a:ext cx="1152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C50084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Titel des </a:t>
            </a:r>
          </a:p>
          <a:p>
            <a:pPr algn="ctr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C50084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Vortrags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b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br>
              <a:rPr kumimoji="0" lang="de-DE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Fachhochschule Bielefeld;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3083210" y="836640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+mn-lt"/>
              </a:rPr>
              <a:t>Name der Tagung, Ort,</a:t>
            </a:r>
            <a:r>
              <a:rPr lang="de-DE" sz="2000" b="1" baseline="0" dirty="0">
                <a:solidFill>
                  <a:srgbClr val="404040"/>
                </a:solidFill>
                <a:latin typeface="+mn-lt"/>
              </a:rPr>
              <a:t> Datum</a:t>
            </a:r>
            <a:endParaRPr lang="de-DE" sz="2000" b="1" dirty="0">
              <a:solidFill>
                <a:srgbClr val="40404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064402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255824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98649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08954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3022237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551586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 Patel_Kapitel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620450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 Patel_E&amp;D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Entomovectoring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3002723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0"/>
            <a:ext cx="10034953" cy="1066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28048" y="6656390"/>
            <a:ext cx="652584" cy="1349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Anant Patel</a:t>
            </a:r>
          </a:p>
        </p:txBody>
      </p:sp>
    </p:spTree>
    <p:extLst>
      <p:ext uri="{BB962C8B-B14F-4D97-AF65-F5344CB8AC3E}">
        <p14:creationId xmlns:p14="http://schemas.microsoft.com/office/powerpoint/2010/main" val="2693604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4785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795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4521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90603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9210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0"/>
            <a:ext cx="1152160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  <a:p>
            <a:pPr algn="l"/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13639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6288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73881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0264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hbi__logo_kompakt_rgb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4998" y="3618000"/>
            <a:ext cx="6476340" cy="3240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335200" y="1707797"/>
            <a:ext cx="11521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working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group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09BBB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„Fermentation </a:t>
            </a:r>
            <a:r>
              <a:rPr kumimoji="0" 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Formulation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Biologicals </a:t>
            </a:r>
            <a:r>
              <a:rPr kumimoji="0" 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Chemicals“</a:t>
            </a:r>
          </a:p>
          <a:p>
            <a:pPr algn="ctr"/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Prof. Dr. </a:t>
            </a:r>
            <a:r>
              <a:rPr kumimoji="0" lang="de-DE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rer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. nat. </a:t>
            </a:r>
            <a:r>
              <a:rPr kumimoji="0" lang="de-DE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Anant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Patel,</a:t>
            </a:r>
            <a:b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Fachhochschule Bielefeld 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431214" y="620611"/>
            <a:ext cx="11329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404040"/>
                </a:solidFill>
                <a:latin typeface="+mn-lt"/>
              </a:rPr>
              <a:t>COST FA1405 Workshop </a:t>
            </a:r>
          </a:p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404040"/>
                </a:solidFill>
                <a:latin typeface="+mn-lt"/>
                <a:ea typeface="Geneva" charset="0"/>
                <a:cs typeface="Geneva" charset="0"/>
              </a:rPr>
              <a:t>Transferring knowledge of </a:t>
            </a:r>
            <a:r>
              <a:rPr lang="en-US" sz="2000" b="1" kern="1200" dirty="0" err="1">
                <a:solidFill>
                  <a:srgbClr val="404040"/>
                </a:solidFill>
                <a:latin typeface="+mn-lt"/>
                <a:ea typeface="Geneva" charset="0"/>
                <a:cs typeface="Geneva" charset="0"/>
              </a:rPr>
              <a:t>tritrophic</a:t>
            </a:r>
            <a:r>
              <a:rPr lang="en-US" sz="2000" b="1" kern="1200" dirty="0">
                <a:solidFill>
                  <a:srgbClr val="404040"/>
                </a:solidFill>
                <a:latin typeface="+mn-lt"/>
                <a:ea typeface="Geneva" charset="0"/>
                <a:cs typeface="Geneva" charset="0"/>
              </a:rPr>
              <a:t> interaction to field application of microbes</a:t>
            </a:r>
            <a:endParaRPr lang="de-DE" sz="2000" b="1" kern="1200" dirty="0">
              <a:solidFill>
                <a:srgbClr val="404040"/>
              </a:solidFill>
              <a:latin typeface="+mn-lt"/>
              <a:ea typeface="Geneva" charset="0"/>
              <a:cs typeface="Geneva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75128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26123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1590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74287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23769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9229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7567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3033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9385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497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hbi__logo_kompakt_rgb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4998" y="3618000"/>
            <a:ext cx="6476340" cy="3240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335200" y="1707798"/>
            <a:ext cx="1152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722EA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Titel des </a:t>
            </a:r>
          </a:p>
          <a:p>
            <a:pPr algn="ctr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722EA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Vortrags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722EA5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b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br>
              <a:rPr kumimoji="0" lang="de-DE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Fachhochschule Bielefeld;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3083210" y="836640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+mn-lt"/>
              </a:rPr>
              <a:t>Name der Tagung, Ort,</a:t>
            </a:r>
            <a:r>
              <a:rPr lang="de-DE" sz="2000" b="1" baseline="0" dirty="0">
                <a:solidFill>
                  <a:srgbClr val="404040"/>
                </a:solidFill>
                <a:latin typeface="+mn-lt"/>
              </a:rPr>
              <a:t> Datum</a:t>
            </a:r>
            <a:endParaRPr lang="de-DE" sz="2000" b="1" dirty="0">
              <a:solidFill>
                <a:srgbClr val="40404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726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1511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3285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8F4EE6A-8EBC-4D69-A6B7-91BF3AAB34E8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5F10BA-2966-4130-8E2E-DA10D779B5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101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8F4EE6A-8EBC-4D69-A6B7-91BF3AAB34E8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5F10BA-2966-4130-8E2E-DA10D779B5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061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-8467" y="836613"/>
            <a:ext cx="12192000" cy="56388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" name="Gerade Verbindung 4"/>
          <p:cNvCxnSpPr/>
          <p:nvPr userDrawn="1"/>
        </p:nvCxnSpPr>
        <p:spPr>
          <a:xfrm>
            <a:off x="46569" y="836613"/>
            <a:ext cx="66505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35360" y="228601"/>
            <a:ext cx="10972800" cy="479425"/>
          </a:xfrm>
        </p:spPr>
        <p:txBody>
          <a:bodyPr/>
          <a:lstStyle>
            <a:lvl1pPr>
              <a:lnSpc>
                <a:spcPct val="10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1F2F-ACCF-466E-8CFA-D85A2AD4973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r>
              <a:rPr lang="de-DE">
                <a:solidFill>
                  <a:prstClr val="black">
                    <a:tint val="75000"/>
                  </a:prstClr>
                </a:solidFill>
              </a:rPr>
              <a:t> / 99</a:t>
            </a:r>
          </a:p>
        </p:txBody>
      </p:sp>
    </p:spTree>
    <p:extLst>
      <p:ext uri="{BB962C8B-B14F-4D97-AF65-F5344CB8AC3E}">
        <p14:creationId xmlns:p14="http://schemas.microsoft.com/office/powerpoint/2010/main" val="4207149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Schluss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5200" y="1916790"/>
            <a:ext cx="11521600" cy="151221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E983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Vielen Dank für Ihre Aufmerksamkeit!</a:t>
            </a:r>
          </a:p>
        </p:txBody>
      </p:sp>
      <p:pic>
        <p:nvPicPr>
          <p:cNvPr id="4" name="Bild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39834" y="4365130"/>
            <a:ext cx="451696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286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Schluss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5200" y="1916790"/>
            <a:ext cx="11521600" cy="151221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C5008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Vielen Dank für Ihre Aufmerksamkeit!</a:t>
            </a:r>
          </a:p>
        </p:txBody>
      </p:sp>
      <p:pic>
        <p:nvPicPr>
          <p:cNvPr id="5" name="Bild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39834" y="4365130"/>
            <a:ext cx="451696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812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Schluss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5200" y="1916790"/>
            <a:ext cx="11521600" cy="151221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9BB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Vielen Dank für Ihre Aufmerksamkeit!</a:t>
            </a:r>
          </a:p>
        </p:txBody>
      </p:sp>
      <p:pic>
        <p:nvPicPr>
          <p:cNvPr id="5" name="Bild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42401" y="4365130"/>
            <a:ext cx="451696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812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Schluss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5200" y="1916790"/>
            <a:ext cx="11521600" cy="151221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722EA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Vielen Dank für Ihre Aufmerksamkeit!</a:t>
            </a:r>
          </a:p>
        </p:txBody>
      </p:sp>
      <p:pic>
        <p:nvPicPr>
          <p:cNvPr id="5" name="Bild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39834" y="4365130"/>
            <a:ext cx="451696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81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hbi__logo_kompakt_rgb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661" y="3618000"/>
            <a:ext cx="6476340" cy="3240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335200" y="1707798"/>
            <a:ext cx="1152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Titel des </a:t>
            </a:r>
          </a:p>
          <a:p>
            <a:pPr algn="ctr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Vortrags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b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br>
              <a:rPr kumimoji="0" lang="de-DE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Fachhochschule Bielefeld;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083210" y="836640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+mn-lt"/>
              </a:rPr>
              <a:t>Name der Tagung, Ort,</a:t>
            </a:r>
            <a:r>
              <a:rPr lang="de-DE" sz="2000" b="1" baseline="0" dirty="0">
                <a:solidFill>
                  <a:srgbClr val="404040"/>
                </a:solidFill>
                <a:latin typeface="+mn-lt"/>
              </a:rPr>
              <a:t> Datum</a:t>
            </a:r>
            <a:endParaRPr lang="de-DE" sz="2000" b="1" dirty="0">
              <a:solidFill>
                <a:srgbClr val="40404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Schluss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5200" y="1916790"/>
            <a:ext cx="11521600" cy="151221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Vielen Dank für Ihre Aufmerksamkeit!</a:t>
            </a:r>
          </a:p>
        </p:txBody>
      </p:sp>
      <p:pic>
        <p:nvPicPr>
          <p:cNvPr id="5" name="Bild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39834" y="4365130"/>
            <a:ext cx="451696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812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Schluss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5200" y="1916790"/>
            <a:ext cx="11521600" cy="151221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Vielen Dank für Ihre Aufmerksamkeit!</a:t>
            </a:r>
          </a:p>
        </p:txBody>
      </p:sp>
      <p:pic>
        <p:nvPicPr>
          <p:cNvPr id="5" name="Bild 1"/>
          <p:cNvPicPr preferRelativeResize="0">
            <a:picLocks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40000" y="4365130"/>
            <a:ext cx="4516800" cy="212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718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E98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828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C5008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C50084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15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009BB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009BBB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0101" y="2817814"/>
            <a:ext cx="5058833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8348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722EA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722EA5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6032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A2AD00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55488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616365"/>
              </a:solidFill>
            </a:endParaRPr>
          </a:p>
        </p:txBody>
      </p:sp>
      <p:pic>
        <p:nvPicPr>
          <p:cNvPr id="7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4779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200809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7856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hbi__logo_kompakt_rgb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656" y="3618000"/>
            <a:ext cx="6476345" cy="3240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335200" y="1707798"/>
            <a:ext cx="1152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Titel des </a:t>
            </a:r>
          </a:p>
          <a:p>
            <a:pPr algn="ctr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Vortrags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b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Vorname Nachname</a:t>
            </a:r>
            <a:r>
              <a:rPr kumimoji="0" lang="de-DE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br>
              <a:rPr kumimoji="0" lang="de-DE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Fachhochschule Bielefeld;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Institution; 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Institution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3083210" y="836640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+mn-lt"/>
              </a:rPr>
              <a:t>Name der Tagung, Ort,</a:t>
            </a:r>
            <a:r>
              <a:rPr lang="de-DE" sz="2000" b="1" baseline="0" dirty="0">
                <a:solidFill>
                  <a:srgbClr val="404040"/>
                </a:solidFill>
                <a:latin typeface="+mn-lt"/>
              </a:rPr>
              <a:t> Datum</a:t>
            </a:r>
            <a:endParaRPr lang="de-DE" sz="2000" b="1" dirty="0">
              <a:solidFill>
                <a:srgbClr val="40404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7514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4473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44442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inleitungs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Einleitung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71561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7063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94756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087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9406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53667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M&amp;M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&amp; Methoden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2649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E983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57183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65208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0"/>
            <a:ext cx="1152160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  <a:p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978471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869338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43934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695393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E&amp;D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Ergebnisse &amp; Diskussion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710388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13339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8315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50029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8248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C50084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C50084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2218" y="2819400"/>
            <a:ext cx="50567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6639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550494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Ausblick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44531"/>
            <a:ext cx="115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Ausblick</a:t>
            </a:r>
            <a:endParaRPr lang="de-DE" sz="1050" dirty="0">
              <a:solidFill>
                <a:srgbClr val="616365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190873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E983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53670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C5008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48456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9BB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30841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2EA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9325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A2AD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40831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Patel_Ausblick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5200" y="649666"/>
            <a:ext cx="11521600" cy="5470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6163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201" y="44531"/>
            <a:ext cx="11521600" cy="648767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457200" rtl="0" fontAlgn="base">
              <a:spcBef>
                <a:spcPct val="0"/>
              </a:spcBef>
              <a:spcAft>
                <a:spcPct val="0"/>
              </a:spcAft>
              <a:buNone/>
              <a:defRPr kumimoji="0" lang="de-DE" sz="3200" b="1" i="0" u="none" strike="noStrike" kern="1200" cap="none" spc="0" normalizeH="0" baseline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2951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fhbi__logo_kompakt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643" y="3618000"/>
            <a:ext cx="6476357" cy="3240000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335200" y="1707798"/>
            <a:ext cx="1152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E98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Titel des </a:t>
            </a:r>
          </a:p>
          <a:p>
            <a:pPr algn="ctr"/>
            <a:r>
              <a:rPr lang="de-DE" sz="5400" b="1" dirty="0">
                <a:solidFill>
                  <a:srgbClr val="E98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Vortrags</a:t>
            </a:r>
            <a:br>
              <a:rPr lang="de-DE" sz="2000" b="1" dirty="0">
                <a:solidFill>
                  <a:srgbClr val="009BBB"/>
                </a:solidFill>
                <a:ea typeface="Verdana" pitchFamily="34" charset="0"/>
                <a:cs typeface="Arial" pitchFamily="34" charset="0"/>
              </a:rPr>
            </a:b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1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 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2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</a:t>
            </a:r>
            <a:b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</a:b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3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 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4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</a:t>
            </a:r>
            <a:br>
              <a:rPr lang="de-DE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</a:b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1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Fachhochschule Bielefeld;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2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3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4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</a:t>
            </a:r>
            <a:endParaRPr lang="de-DE" dirty="0">
              <a:solidFill>
                <a:srgbClr val="404040"/>
              </a:solidFill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3083210" y="836640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Verdana"/>
              </a:rPr>
              <a:t>Name der Tagung, Ort, Datum</a:t>
            </a:r>
          </a:p>
        </p:txBody>
      </p:sp>
    </p:spTree>
    <p:extLst>
      <p:ext uri="{BB962C8B-B14F-4D97-AF65-F5344CB8AC3E}">
        <p14:creationId xmlns:p14="http://schemas.microsoft.com/office/powerpoint/2010/main" val="11385666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fhbi__logo_kompakt_rgb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661" y="3618000"/>
            <a:ext cx="6476340" cy="3240000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335200" y="1707798"/>
            <a:ext cx="1152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C5008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Titel des </a:t>
            </a:r>
          </a:p>
          <a:p>
            <a:pPr algn="ctr"/>
            <a:r>
              <a:rPr lang="de-DE" sz="5400" b="1" dirty="0">
                <a:solidFill>
                  <a:srgbClr val="C5008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Vortrags</a:t>
            </a:r>
            <a:br>
              <a:rPr lang="de-DE" sz="2000" b="1" dirty="0">
                <a:solidFill>
                  <a:srgbClr val="009BBB"/>
                </a:solidFill>
                <a:ea typeface="Verdana" pitchFamily="34" charset="0"/>
                <a:cs typeface="Arial" pitchFamily="34" charset="0"/>
              </a:rPr>
            </a:b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1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 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2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</a:t>
            </a:r>
            <a:b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</a:b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3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 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4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</a:t>
            </a:r>
            <a:br>
              <a:rPr lang="de-DE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</a:b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1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Fachhochschule Bielefeld;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2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3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4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</a:t>
            </a:r>
            <a:endParaRPr lang="de-DE" dirty="0">
              <a:solidFill>
                <a:srgbClr val="404040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3083210" y="836640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Verdana"/>
              </a:rPr>
              <a:t>Name der Tagung, Ort, Datum</a:t>
            </a:r>
          </a:p>
        </p:txBody>
      </p:sp>
    </p:spTree>
    <p:extLst>
      <p:ext uri="{BB962C8B-B14F-4D97-AF65-F5344CB8AC3E}">
        <p14:creationId xmlns:p14="http://schemas.microsoft.com/office/powerpoint/2010/main" val="159247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35200" y="849440"/>
            <a:ext cx="1152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009BB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Inhalt</a:t>
            </a:r>
            <a:endParaRPr lang="de-DE" dirty="0">
              <a:solidFill>
                <a:srgbClr val="009BBB"/>
              </a:solidFill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50101" y="2817814"/>
            <a:ext cx="5058833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Einleitung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Ziel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Theoretischer Hintergrund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Material und Methoden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Methode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Ergebnisse und Diskussion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1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Punkt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0"/>
              </a:rPr>
              <a:t>Ausblick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6639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hbi__logo_kompakt_rgb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4998" y="3618000"/>
            <a:ext cx="6476340" cy="3240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335200" y="1707798"/>
            <a:ext cx="1152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009BB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Schonende Kontrolle und Wie man Nutzinsekten nützlicher macht</a:t>
            </a:r>
          </a:p>
          <a:p>
            <a:pPr algn="ctr"/>
            <a:br>
              <a:rPr lang="de-DE" sz="2000" b="1" dirty="0">
                <a:solidFill>
                  <a:srgbClr val="009BBB"/>
                </a:solidFill>
                <a:ea typeface="Verdana" pitchFamily="34" charset="0"/>
                <a:cs typeface="Arial" pitchFamily="34" charset="0"/>
              </a:rPr>
            </a:b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Prof. Dr. </a:t>
            </a:r>
            <a:r>
              <a:rPr lang="de-DE" b="1" i="1" dirty="0" err="1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rer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. nat. </a:t>
            </a:r>
            <a:r>
              <a:rPr lang="de-DE" b="1" i="1" dirty="0" err="1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Anant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Patel,</a:t>
            </a:r>
            <a:b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</a:b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Fachhochschule Bielefeld </a:t>
            </a:r>
            <a:endParaRPr lang="de-DE" dirty="0">
              <a:solidFill>
                <a:srgbClr val="404040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431214" y="620610"/>
            <a:ext cx="11329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404040"/>
                </a:solidFill>
                <a:latin typeface="Verdana"/>
              </a:rPr>
              <a:t>Tag der Insekten </a:t>
            </a:r>
          </a:p>
          <a:p>
            <a:pPr algn="ctr"/>
            <a:r>
              <a:rPr lang="de-DE" sz="2000" b="1" dirty="0">
                <a:solidFill>
                  <a:srgbClr val="404040"/>
                </a:solidFill>
                <a:latin typeface="Verdana"/>
              </a:rPr>
              <a:t>Bielefeld, 30.3.2017</a:t>
            </a:r>
          </a:p>
        </p:txBody>
      </p:sp>
    </p:spTree>
    <p:extLst>
      <p:ext uri="{BB962C8B-B14F-4D97-AF65-F5344CB8AC3E}">
        <p14:creationId xmlns:p14="http://schemas.microsoft.com/office/powerpoint/2010/main" val="22301072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hbi__logo_kompakt_rgb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4998" y="3618000"/>
            <a:ext cx="6476340" cy="3240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335200" y="1707798"/>
            <a:ext cx="1152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722EA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Titel des </a:t>
            </a:r>
          </a:p>
          <a:p>
            <a:pPr algn="ctr"/>
            <a:r>
              <a:rPr lang="de-DE" sz="5400" b="1" dirty="0">
                <a:solidFill>
                  <a:srgbClr val="722EA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Vortrags</a:t>
            </a:r>
            <a:br>
              <a:rPr lang="de-DE" sz="2000" b="1" dirty="0">
                <a:solidFill>
                  <a:srgbClr val="722EA5"/>
                </a:solidFill>
                <a:ea typeface="Verdana" pitchFamily="34" charset="0"/>
                <a:cs typeface="Arial" pitchFamily="34" charset="0"/>
              </a:rPr>
            </a:b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1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 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2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</a:t>
            </a:r>
            <a:b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</a:b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3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 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4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</a:t>
            </a:r>
            <a:br>
              <a:rPr lang="de-DE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</a:b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1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Fachhochschule Bielefeld;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2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3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4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</a:t>
            </a:r>
            <a:endParaRPr lang="de-DE" dirty="0">
              <a:solidFill>
                <a:srgbClr val="404040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3083210" y="836640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Verdana"/>
              </a:rPr>
              <a:t>Name der Tagung, Ort, Datum</a:t>
            </a:r>
          </a:p>
        </p:txBody>
      </p:sp>
    </p:spTree>
    <p:extLst>
      <p:ext uri="{BB962C8B-B14F-4D97-AF65-F5344CB8AC3E}">
        <p14:creationId xmlns:p14="http://schemas.microsoft.com/office/powerpoint/2010/main" val="2708703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548601"/>
            <a:ext cx="1204882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3600" b="1" dirty="0" err="1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Formulations</a:t>
            </a:r>
            <a:r>
              <a:rPr lang="de-DE" sz="3600" b="1" dirty="0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3600" b="1" dirty="0" err="1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3600" b="1" dirty="0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3600" b="1" dirty="0" err="1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novel</a:t>
            </a:r>
            <a:r>
              <a:rPr lang="de-DE" sz="3600" b="1" dirty="0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pest </a:t>
            </a:r>
            <a:r>
              <a:rPr lang="de-DE" sz="3600" b="1" dirty="0" err="1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de-DE" sz="3600" b="1" dirty="0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3600" b="1" dirty="0" err="1">
                <a:solidFill>
                  <a:srgbClr val="A2AD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strategies</a:t>
            </a:r>
            <a:endParaRPr lang="de-DE" sz="3600" b="1" dirty="0">
              <a:solidFill>
                <a:srgbClr val="A2AD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de-DE" sz="3600" b="1" baseline="0" dirty="0">
              <a:solidFill>
                <a:srgbClr val="A2AD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Prof. Dr. </a:t>
            </a:r>
            <a:r>
              <a:rPr lang="de-DE" b="1" i="1" dirty="0" err="1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Anant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Patel</a:t>
            </a:r>
            <a:br>
              <a:rPr lang="de-DE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</a:br>
            <a:endParaRPr lang="de-DE" i="1" baseline="30000" dirty="0">
              <a:solidFill>
                <a:prstClr val="black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9344" y="29062"/>
            <a:ext cx="12048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404040"/>
                </a:solidFill>
                <a:latin typeface="Verdana"/>
              </a:rPr>
              <a:t>BioSC</a:t>
            </a:r>
            <a:r>
              <a:rPr lang="de-DE" sz="1600" b="1" dirty="0">
                <a:solidFill>
                  <a:srgbClr val="404040"/>
                </a:solidFill>
                <a:latin typeface="Verdana"/>
              </a:rPr>
              <a:t> Spotlight,</a:t>
            </a:r>
            <a:r>
              <a:rPr lang="de-DE" sz="1600" b="1" baseline="0" dirty="0">
                <a:solidFill>
                  <a:srgbClr val="404040"/>
                </a:solidFill>
                <a:latin typeface="Verdana"/>
              </a:rPr>
              <a:t> RWTH Aachen, 29.9.2018</a:t>
            </a:r>
            <a:endParaRPr lang="de-DE" sz="1600" b="1" dirty="0">
              <a:solidFill>
                <a:srgbClr val="404040"/>
              </a:solidFill>
              <a:latin typeface="Verdana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1487360" y="2564880"/>
            <a:ext cx="8257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WG</a:t>
            </a:r>
            <a:r>
              <a:rPr lang="de-DE" sz="1400" baseline="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Fermentation </a:t>
            </a:r>
            <a:r>
              <a:rPr lang="de-DE" sz="1400" baseline="0" dirty="0" err="1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and</a:t>
            </a:r>
            <a:r>
              <a:rPr lang="de-DE" sz="1400" baseline="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de-DE" sz="1400" baseline="0" dirty="0" err="1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Formulation</a:t>
            </a:r>
            <a:r>
              <a:rPr lang="de-DE" sz="1400" baseline="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de-DE" sz="1400" baseline="0" dirty="0" err="1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of</a:t>
            </a:r>
            <a:r>
              <a:rPr lang="de-DE" sz="1400" baseline="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Biologicals </a:t>
            </a:r>
            <a:r>
              <a:rPr lang="de-DE" sz="1400" baseline="0" dirty="0" err="1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and</a:t>
            </a:r>
            <a:r>
              <a:rPr lang="de-DE" sz="1400" baseline="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Chemicals </a:t>
            </a:r>
            <a:r>
              <a:rPr lang="de-DE" sz="14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Bielefeld University </a:t>
            </a:r>
            <a:r>
              <a:rPr lang="de-DE" sz="1400" dirty="0" err="1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of</a:t>
            </a:r>
            <a:r>
              <a:rPr lang="de-DE" sz="14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Applied </a:t>
            </a:r>
            <a:r>
              <a:rPr lang="de-DE" sz="1400" dirty="0" err="1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Sciences</a:t>
            </a:r>
            <a:r>
              <a:rPr lang="de-DE" sz="14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https://workinggrouppatel.wordpress.com/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41754837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Titel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hbi__logo_kompakt_rgb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656" y="3618000"/>
            <a:ext cx="6476345" cy="3240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335200" y="1707798"/>
            <a:ext cx="1152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Titel des </a:t>
            </a:r>
          </a:p>
          <a:p>
            <a:pPr algn="ctr"/>
            <a:r>
              <a:rPr lang="de-DE" sz="5400" b="1" dirty="0">
                <a:solidFill>
                  <a:srgbClr val="6163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Vortrags</a:t>
            </a:r>
            <a:br>
              <a:rPr lang="de-DE" sz="2000" b="1" dirty="0">
                <a:solidFill>
                  <a:srgbClr val="009BBB"/>
                </a:solidFill>
                <a:ea typeface="Verdana" pitchFamily="34" charset="0"/>
                <a:cs typeface="Arial" pitchFamily="34" charset="0"/>
              </a:rPr>
            </a:b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1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 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2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</a:t>
            </a:r>
            <a:b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</a:b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3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 Vorname Nachname</a:t>
            </a:r>
            <a:r>
              <a:rPr lang="de-DE" b="1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4</a:t>
            </a:r>
            <a:r>
              <a:rPr lang="de-DE" b="1" i="1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,</a:t>
            </a:r>
            <a:br>
              <a:rPr lang="de-DE" i="1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</a:b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1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Fachhochschule Bielefeld;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2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3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Institution; </a:t>
            </a:r>
            <a:r>
              <a:rPr lang="de-DE" baseline="30000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4</a:t>
            </a:r>
            <a:r>
              <a:rPr lang="de-DE" dirty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 Institution</a:t>
            </a:r>
            <a:endParaRPr lang="de-DE" dirty="0">
              <a:solidFill>
                <a:srgbClr val="404040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3083210" y="836640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404040"/>
                </a:solidFill>
                <a:latin typeface="Verdana"/>
              </a:rPr>
              <a:t>Name der Tagung, Ort, Datum</a:t>
            </a:r>
          </a:p>
        </p:txBody>
      </p:sp>
    </p:spTree>
    <p:extLst>
      <p:ext uri="{BB962C8B-B14F-4D97-AF65-F5344CB8AC3E}">
        <p14:creationId xmlns:p14="http://schemas.microsoft.com/office/powerpoint/2010/main" val="5127026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2819400"/>
            <a:ext cx="50567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6"/>
          <p:cNvSpPr>
            <a:spLocks noChangeArrowheads="1"/>
          </p:cNvSpPr>
          <p:nvPr userDrawn="1"/>
        </p:nvSpPr>
        <p:spPr bwMode="auto">
          <a:xfrm>
            <a:off x="334434" y="849314"/>
            <a:ext cx="115231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E98300"/>
                </a:solidFill>
                <a:latin typeface="Verdana" pitchFamily="34" charset="0"/>
              </a:rPr>
              <a:t>Inhalt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029050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>
            <a:spLocks noChangeArrowheads="1"/>
          </p:cNvSpPr>
          <p:nvPr userDrawn="1"/>
        </p:nvSpPr>
        <p:spPr bwMode="auto">
          <a:xfrm>
            <a:off x="334434" y="849314"/>
            <a:ext cx="115231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C50084"/>
                </a:solidFill>
                <a:latin typeface="Verdana" pitchFamily="34" charset="0"/>
              </a:rPr>
              <a:t>Inhalt</a:t>
            </a:r>
            <a:endParaRPr lang="de-DE">
              <a:solidFill>
                <a:srgbClr val="C50084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2819400"/>
            <a:ext cx="50567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086755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1" y="2708275"/>
            <a:ext cx="5058833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334034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>
            <a:spLocks noChangeArrowheads="1"/>
          </p:cNvSpPr>
          <p:nvPr userDrawn="1"/>
        </p:nvSpPr>
        <p:spPr bwMode="auto">
          <a:xfrm>
            <a:off x="334434" y="849314"/>
            <a:ext cx="115231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722EA5"/>
                </a:solidFill>
                <a:latin typeface="Verdana" pitchFamily="34" charset="0"/>
              </a:rPr>
              <a:t>Inhalt</a:t>
            </a:r>
            <a:endParaRPr lang="de-DE">
              <a:solidFill>
                <a:srgbClr val="722EA5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2819400"/>
            <a:ext cx="50567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623125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>
            <a:spLocks noChangeArrowheads="1"/>
          </p:cNvSpPr>
          <p:nvPr userDrawn="1"/>
        </p:nvSpPr>
        <p:spPr bwMode="auto">
          <a:xfrm>
            <a:off x="334434" y="849314"/>
            <a:ext cx="115231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A2AD00"/>
                </a:solidFill>
                <a:latin typeface="Verdana" pitchFamily="34" charset="0"/>
              </a:rPr>
              <a:t>Inhalt</a:t>
            </a:r>
            <a:endParaRPr lang="de-DE">
              <a:solidFill>
                <a:srgbClr val="A2AD00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2819400"/>
            <a:ext cx="50567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251697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Patel_Inhaltlayou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>
            <a:spLocks noChangeArrowheads="1"/>
          </p:cNvSpPr>
          <p:nvPr userDrawn="1"/>
        </p:nvSpPr>
        <p:spPr bwMode="auto">
          <a:xfrm>
            <a:off x="334434" y="849314"/>
            <a:ext cx="115231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5400" b="1">
                <a:solidFill>
                  <a:srgbClr val="616365"/>
                </a:solidFill>
                <a:latin typeface="Verdana" pitchFamily="34" charset="0"/>
              </a:rPr>
              <a:t>Inhalt</a:t>
            </a:r>
            <a:endParaRPr lang="de-DE">
              <a:solidFill>
                <a:srgbClr val="616365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2819400"/>
            <a:ext cx="50567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201" y="1988800"/>
            <a:ext cx="7681383" cy="4176713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2105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slideLayout" Target="../slideLayouts/slideLayout194.xml"/><Relationship Id="rId39" Type="http://schemas.openxmlformats.org/officeDocument/2006/relationships/slideLayout" Target="../slideLayouts/slideLayout207.xml"/><Relationship Id="rId21" Type="http://schemas.openxmlformats.org/officeDocument/2006/relationships/slideLayout" Target="../slideLayouts/slideLayout189.xml"/><Relationship Id="rId34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29" Type="http://schemas.openxmlformats.org/officeDocument/2006/relationships/slideLayout" Target="../slideLayouts/slideLayout197.xml"/><Relationship Id="rId41" Type="http://schemas.openxmlformats.org/officeDocument/2006/relationships/image" Target="../media/image7.jpe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32" Type="http://schemas.openxmlformats.org/officeDocument/2006/relationships/slideLayout" Target="../slideLayouts/slideLayout200.xml"/><Relationship Id="rId37" Type="http://schemas.openxmlformats.org/officeDocument/2006/relationships/slideLayout" Target="../slideLayouts/slideLayout205.xml"/><Relationship Id="rId40" Type="http://schemas.openxmlformats.org/officeDocument/2006/relationships/theme" Target="../theme/theme10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28" Type="http://schemas.openxmlformats.org/officeDocument/2006/relationships/slideLayout" Target="../slideLayouts/slideLayout196.xml"/><Relationship Id="rId36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31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Relationship Id="rId27" Type="http://schemas.openxmlformats.org/officeDocument/2006/relationships/slideLayout" Target="../slideLayouts/slideLayout195.xml"/><Relationship Id="rId30" Type="http://schemas.openxmlformats.org/officeDocument/2006/relationships/slideLayout" Target="../slideLayouts/slideLayout198.xml"/><Relationship Id="rId35" Type="http://schemas.openxmlformats.org/officeDocument/2006/relationships/slideLayout" Target="../slideLayouts/slideLayout203.xml"/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slideLayout" Target="../slideLayouts/slideLayout193.xml"/><Relationship Id="rId33" Type="http://schemas.openxmlformats.org/officeDocument/2006/relationships/slideLayout" Target="../slideLayouts/slideLayout201.xml"/><Relationship Id="rId38" Type="http://schemas.openxmlformats.org/officeDocument/2006/relationships/slideLayout" Target="../slideLayouts/slideLayout20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image" Target="../media/image7.jpe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image" Target="../media/image7.jpeg"/><Relationship Id="rId8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131.xml"/><Relationship Id="rId10" Type="http://schemas.openxmlformats.org/officeDocument/2006/relationships/image" Target="../media/image26.jpeg"/><Relationship Id="rId4" Type="http://schemas.openxmlformats.org/officeDocument/2006/relationships/slideLayout" Target="../slideLayouts/slideLayout13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34" Type="http://schemas.openxmlformats.org/officeDocument/2006/relationships/theme" Target="../theme/theme8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Relationship Id="rId35" Type="http://schemas.openxmlformats.org/officeDocument/2006/relationships/image" Target="../media/image7.jpeg"/><Relationship Id="rId8" Type="http://schemas.openxmlformats.org/officeDocument/2006/relationships/slideLayout" Target="../slideLayouts/slideLayout14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7" r:id="rId3"/>
    <p:sldLayoutId id="2147483894" r:id="rId4"/>
    <p:sldLayoutId id="2147483848" r:id="rId5"/>
    <p:sldLayoutId id="2147483849" r:id="rId6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2" charset="-128"/>
          <a:cs typeface="Geneva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2" charset="-128"/>
          <a:cs typeface="Geneva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 txBox="1">
            <a:spLocks/>
          </p:cNvSpPr>
          <p:nvPr userDrawn="1"/>
        </p:nvSpPr>
        <p:spPr>
          <a:xfrm>
            <a:off x="2255574" y="6453337"/>
            <a:ext cx="7680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WG </a:t>
            </a:r>
            <a:r>
              <a:rPr lang="de-DE" sz="11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Anant</a:t>
            </a: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Patel: „Fermentation </a:t>
            </a:r>
            <a:r>
              <a:rPr lang="de-DE" sz="11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and</a:t>
            </a: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1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formulation</a:t>
            </a: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1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of</a:t>
            </a: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1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biologicals</a:t>
            </a: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1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and</a:t>
            </a: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1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chemicals</a:t>
            </a: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COST FA1405 Workshop 29-30. September 2016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652930"/>
            <a:ext cx="12192000" cy="582407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Grafik 12" descr="fhbi_logo_kompakt_sw.jpg"/>
          <p:cNvPicPr>
            <a:picLocks noChangeAspect="1"/>
          </p:cNvPicPr>
          <p:nvPr userDrawn="1"/>
        </p:nvPicPr>
        <p:blipFill>
          <a:blip r:embed="rId41"/>
          <a:srcRect l="9612" t="16631" r="10165"/>
          <a:stretch>
            <a:fillRect/>
          </a:stretch>
        </p:blipFill>
        <p:spPr>
          <a:xfrm>
            <a:off x="10564801" y="44530"/>
            <a:ext cx="1303177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  <p:sldLayoutId id="2147484120" r:id="rId18"/>
    <p:sldLayoutId id="2147484121" r:id="rId19"/>
    <p:sldLayoutId id="2147484122" r:id="rId20"/>
    <p:sldLayoutId id="2147484123" r:id="rId21"/>
    <p:sldLayoutId id="2147484124" r:id="rId22"/>
    <p:sldLayoutId id="2147484125" r:id="rId23"/>
    <p:sldLayoutId id="2147484126" r:id="rId24"/>
    <p:sldLayoutId id="2147484127" r:id="rId25"/>
    <p:sldLayoutId id="2147484128" r:id="rId26"/>
    <p:sldLayoutId id="2147484129" r:id="rId27"/>
    <p:sldLayoutId id="2147484130" r:id="rId28"/>
    <p:sldLayoutId id="2147484131" r:id="rId29"/>
    <p:sldLayoutId id="2147484132" r:id="rId30"/>
    <p:sldLayoutId id="2147484133" r:id="rId31"/>
    <p:sldLayoutId id="2147484134" r:id="rId32"/>
    <p:sldLayoutId id="2147484135" r:id="rId33"/>
    <p:sldLayoutId id="2147484136" r:id="rId34"/>
    <p:sldLayoutId id="2147484137" r:id="rId35"/>
    <p:sldLayoutId id="2147484138" r:id="rId36"/>
    <p:sldLayoutId id="2147484139" r:id="rId37"/>
    <p:sldLayoutId id="2147484140" r:id="rId38"/>
    <p:sldLayoutId id="2147484141" r:id="rId39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2" charset="-128"/>
          <a:cs typeface="Geneva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2" charset="-128"/>
          <a:cs typeface="Geneva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 txBox="1">
            <a:spLocks/>
          </p:cNvSpPr>
          <p:nvPr userDrawn="1"/>
        </p:nvSpPr>
        <p:spPr>
          <a:xfrm>
            <a:off x="335201" y="6492876"/>
            <a:ext cx="11532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0" y="652930"/>
            <a:ext cx="12192000" cy="582407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Grafik 12" descr="fhbi_logo_kompakt_sw.jpg"/>
          <p:cNvPicPr>
            <a:picLocks noChangeAspect="1"/>
          </p:cNvPicPr>
          <p:nvPr userDrawn="1"/>
        </p:nvPicPr>
        <p:blipFill>
          <a:blip r:embed="rId41"/>
          <a:srcRect l="9612" t="16631" r="10165"/>
          <a:stretch>
            <a:fillRect/>
          </a:stretch>
        </p:blipFill>
        <p:spPr>
          <a:xfrm>
            <a:off x="11126624" y="44530"/>
            <a:ext cx="989182" cy="60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1" r:id="rId22"/>
    <p:sldLayoutId id="2147483922" r:id="rId23"/>
    <p:sldLayoutId id="2147483923" r:id="rId24"/>
    <p:sldLayoutId id="2147483924" r:id="rId25"/>
    <p:sldLayoutId id="2147483925" r:id="rId26"/>
    <p:sldLayoutId id="2147483926" r:id="rId27"/>
    <p:sldLayoutId id="2147483927" r:id="rId28"/>
    <p:sldLayoutId id="2147483928" r:id="rId29"/>
    <p:sldLayoutId id="2147483929" r:id="rId30"/>
    <p:sldLayoutId id="2147483938" r:id="rId31"/>
    <p:sldLayoutId id="2147483939" r:id="rId32"/>
    <p:sldLayoutId id="2147483940" r:id="rId33"/>
    <p:sldLayoutId id="2147483941" r:id="rId34"/>
    <p:sldLayoutId id="2147483942" r:id="rId35"/>
    <p:sldLayoutId id="2147483943" r:id="rId36"/>
    <p:sldLayoutId id="2147484145" r:id="rId37"/>
    <p:sldLayoutId id="2147484146" r:id="rId38"/>
    <p:sldLayoutId id="2147484147" r:id="rId39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2" charset="-128"/>
          <a:cs typeface="Geneva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2" charset="-128"/>
          <a:cs typeface="Geneva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52930"/>
            <a:ext cx="12192000" cy="582407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368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3" r:id="rId2"/>
    <p:sldLayoutId id="2147483934" r:id="rId3"/>
    <p:sldLayoutId id="2147483935" r:id="rId4"/>
    <p:sldLayoutId id="2147483936" r:id="rId5"/>
    <p:sldLayoutId id="2147483937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/>
          <p:cNvSpPr txBox="1">
            <a:spLocks/>
          </p:cNvSpPr>
          <p:nvPr userDrawn="1"/>
        </p:nvSpPr>
        <p:spPr>
          <a:xfrm>
            <a:off x="609600" y="6453337"/>
            <a:ext cx="1645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915EE3-35D9-4A83-ADDC-AE6DF56839F3}" type="datetime1">
              <a:rPr lang="de-DE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08.03.2023</a:t>
            </a:fld>
            <a:endParaRPr lang="de-DE" sz="12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3"/>
          <p:cNvSpPr txBox="1">
            <a:spLocks/>
          </p:cNvSpPr>
          <p:nvPr userDrawn="1"/>
        </p:nvSpPr>
        <p:spPr>
          <a:xfrm>
            <a:off x="2255574" y="6453337"/>
            <a:ext cx="7680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Autor: „Vortragstitel“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Name der Tagung, Ort, Jahr</a:t>
            </a:r>
          </a:p>
        </p:txBody>
      </p:sp>
      <p:sp>
        <p:nvSpPr>
          <p:cNvPr id="11" name="Foliennummernplatzhalter 4"/>
          <p:cNvSpPr txBox="1">
            <a:spLocks/>
          </p:cNvSpPr>
          <p:nvPr userDrawn="1"/>
        </p:nvSpPr>
        <p:spPr>
          <a:xfrm>
            <a:off x="9936427" y="6453337"/>
            <a:ext cx="1645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804288F-FB37-466D-A350-ED1685D85573}" type="slidenum">
              <a:rPr lang="de-DE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2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0" y="652930"/>
            <a:ext cx="12192000" cy="582407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Grafik 12" descr="fhbi_logo_kompakt_sw.jpg"/>
          <p:cNvPicPr>
            <a:picLocks noChangeAspect="1"/>
          </p:cNvPicPr>
          <p:nvPr userDrawn="1"/>
        </p:nvPicPr>
        <p:blipFill>
          <a:blip r:embed="rId38"/>
          <a:srcRect l="9612" t="16631" r="10165"/>
          <a:stretch>
            <a:fillRect/>
          </a:stretch>
        </p:blipFill>
        <p:spPr>
          <a:xfrm>
            <a:off x="10564801" y="44530"/>
            <a:ext cx="1303177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5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968" r:id="rId22"/>
    <p:sldLayoutId id="2147483969" r:id="rId23"/>
    <p:sldLayoutId id="2147483970" r:id="rId24"/>
    <p:sldLayoutId id="2147483971" r:id="rId25"/>
    <p:sldLayoutId id="2147483972" r:id="rId26"/>
    <p:sldLayoutId id="2147483973" r:id="rId27"/>
    <p:sldLayoutId id="2147483974" r:id="rId28"/>
    <p:sldLayoutId id="2147483975" r:id="rId29"/>
    <p:sldLayoutId id="2147483976" r:id="rId30"/>
    <p:sldLayoutId id="2147483977" r:id="rId31"/>
    <p:sldLayoutId id="2147483978" r:id="rId32"/>
    <p:sldLayoutId id="2147483979" r:id="rId33"/>
    <p:sldLayoutId id="2147483980" r:id="rId34"/>
    <p:sldLayoutId id="2147483981" r:id="rId35"/>
    <p:sldLayoutId id="2147483982" r:id="rId36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2" charset="-128"/>
          <a:cs typeface="Geneva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2" charset="-128"/>
          <a:cs typeface="Geneva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2" charset="-128"/>
          <a:cs typeface="Geneva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2" charset="-128"/>
          <a:cs typeface="Geneva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 txBox="1">
            <a:spLocks/>
          </p:cNvSpPr>
          <p:nvPr userDrawn="1"/>
        </p:nvSpPr>
        <p:spPr>
          <a:xfrm>
            <a:off x="143934" y="6461126"/>
            <a:ext cx="1142576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Anant Patel 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“Development of CO2-releasing formulations for the control of soil-borne insect pests”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50th Annual Meeting of the Society for Invertebrate Pathology, August 13-118</a:t>
            </a:r>
            <a:r>
              <a:rPr lang="en-US" sz="1100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th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2017, San Diego</a:t>
            </a:r>
          </a:p>
        </p:txBody>
      </p:sp>
      <p:sp>
        <p:nvSpPr>
          <p:cNvPr id="11" name="Foliennummernplatzhalter 4"/>
          <p:cNvSpPr txBox="1">
            <a:spLocks/>
          </p:cNvSpPr>
          <p:nvPr userDrawn="1"/>
        </p:nvSpPr>
        <p:spPr>
          <a:xfrm>
            <a:off x="10498667" y="6376989"/>
            <a:ext cx="164676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D644702-9FDC-4F8E-A6C5-AA00251720C1}" type="slidenum">
              <a:rPr lang="de-DE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0" y="652463"/>
            <a:ext cx="12192000" cy="5729287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9" name="Grafik 12" descr="fhbi_logo_kompakt_sw.jpg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6631" r="10165"/>
          <a:stretch>
            <a:fillRect/>
          </a:stretch>
        </p:blipFill>
        <p:spPr bwMode="auto">
          <a:xfrm>
            <a:off x="10564284" y="44451"/>
            <a:ext cx="130386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  <p:sldLayoutId id="2147484012" r:id="rId20"/>
    <p:sldLayoutId id="2147484013" r:id="rId21"/>
    <p:sldLayoutId id="2147484014" r:id="rId22"/>
    <p:sldLayoutId id="2147484015" r:id="rId23"/>
    <p:sldLayoutId id="2147484016" r:id="rId24"/>
    <p:sldLayoutId id="2147484017" r:id="rId25"/>
    <p:sldLayoutId id="2147484018" r:id="rId26"/>
    <p:sldLayoutId id="2147484019" r:id="rId27"/>
    <p:sldLayoutId id="2147484020" r:id="rId28"/>
    <p:sldLayoutId id="2147484021" r:id="rId29"/>
    <p:sldLayoutId id="2147484022" r:id="rId30"/>
    <p:sldLayoutId id="2147484024" r:id="rId31"/>
    <p:sldLayoutId id="2147484025" r:id="rId32"/>
    <p:sldLayoutId id="2147484026" r:id="rId3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2" charset="-128"/>
          <a:cs typeface="Geneva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Geneva" pitchFamily="-112" charset="-128"/>
          <a:cs typeface="Geneva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Geneva" pitchFamily="-112" charset="-128"/>
          <a:cs typeface="Geneva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Geneva" pitchFamily="-112" charset="-128"/>
          <a:cs typeface="Geneva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Geneva" pitchFamily="-112" charset="-128"/>
          <a:cs typeface="Geneva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2" charset="-128"/>
          <a:cs typeface="Geneva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3"/>
            <a:ext cx="12192000" cy="100824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-8950"/>
            <a:ext cx="8880545" cy="108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385455"/>
            <a:ext cx="10515600" cy="479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prstClr val="black">
                    <a:tint val="75000"/>
                  </a:prstClr>
                </a:solidFill>
                <a:ea typeface="+mn-ea"/>
              </a:rPr>
              <a:t>27.02.2015</a:t>
            </a:r>
            <a:endParaRPr lang="de-DE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prstClr val="black">
                    <a:tint val="75000"/>
                  </a:prstClr>
                </a:solidFill>
                <a:ea typeface="+mn-ea"/>
              </a:rPr>
              <a:t>Towards the entrapment of microalgae for biological hydrogen production</a:t>
            </a:r>
            <a:endParaRPr lang="de-DE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4893189-F772-4E42-A8D7-40C8F7FA2399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226" y="75083"/>
            <a:ext cx="2149775" cy="901559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0" y="6276123"/>
            <a:ext cx="12192000" cy="1385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-18480" y="1011387"/>
            <a:ext cx="12192000" cy="138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600" kern="1200" dirty="0" smtClean="0">
          <a:solidFill>
            <a:srgbClr val="0743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BE1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BE1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BE1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BE1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BE1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 txBox="1">
            <a:spLocks/>
          </p:cNvSpPr>
          <p:nvPr userDrawn="1"/>
        </p:nvSpPr>
        <p:spPr>
          <a:xfrm>
            <a:off x="143934" y="6461126"/>
            <a:ext cx="1142576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Anant Patel 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“Beads for synergistic</a:t>
            </a:r>
            <a:r>
              <a:rPr lang="en-US" sz="110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co-formulation in biological pest control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KompaTech</a:t>
            </a:r>
            <a:r>
              <a:rPr lang="en-US" sz="110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-Workshop II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21.-22.6.2017;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Neudietendorf</a:t>
            </a:r>
            <a:endParaRPr lang="en-US" sz="1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liennummernplatzhalter 4"/>
          <p:cNvSpPr txBox="1">
            <a:spLocks/>
          </p:cNvSpPr>
          <p:nvPr userDrawn="1"/>
        </p:nvSpPr>
        <p:spPr>
          <a:xfrm>
            <a:off x="10498667" y="6376989"/>
            <a:ext cx="164676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D644702-9FDC-4F8E-A6C5-AA00251720C1}" type="slidenum">
              <a:rPr lang="de-DE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0" y="652463"/>
            <a:ext cx="12192000" cy="5729287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9" name="Grafik 12" descr="fhbi_logo_kompakt_sw.jpg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6631" r="10165"/>
          <a:stretch>
            <a:fillRect/>
          </a:stretch>
        </p:blipFill>
        <p:spPr bwMode="auto">
          <a:xfrm>
            <a:off x="10564284" y="44451"/>
            <a:ext cx="130386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3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  <p:sldLayoutId id="2147484057" r:id="rId19"/>
    <p:sldLayoutId id="2147484058" r:id="rId20"/>
    <p:sldLayoutId id="2147484059" r:id="rId21"/>
    <p:sldLayoutId id="2147484060" r:id="rId22"/>
    <p:sldLayoutId id="2147484061" r:id="rId23"/>
    <p:sldLayoutId id="2147484062" r:id="rId24"/>
    <p:sldLayoutId id="2147484063" r:id="rId25"/>
    <p:sldLayoutId id="2147484064" r:id="rId26"/>
    <p:sldLayoutId id="2147484065" r:id="rId27"/>
    <p:sldLayoutId id="2147484066" r:id="rId28"/>
    <p:sldLayoutId id="2147484067" r:id="rId29"/>
    <p:sldLayoutId id="2147484068" r:id="rId30"/>
    <p:sldLayoutId id="2147484069" r:id="rId31"/>
    <p:sldLayoutId id="2147484070" r:id="rId32"/>
    <p:sldLayoutId id="2147484072" r:id="rId3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2" charset="-128"/>
          <a:cs typeface="Geneva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Geneva" pitchFamily="-112" charset="-128"/>
          <a:cs typeface="Geneva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Geneva" pitchFamily="-112" charset="-128"/>
          <a:cs typeface="Geneva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Geneva" pitchFamily="-112" charset="-128"/>
          <a:cs typeface="Geneva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Geneva" pitchFamily="-112" charset="-128"/>
          <a:cs typeface="Geneva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2" charset="-128"/>
          <a:cs typeface="Geneva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9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2" charset="-128"/>
          <a:cs typeface="Geneva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2" charset="-128"/>
          <a:cs typeface="Geneva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2" charset="-128"/>
          <a:cs typeface="Geneva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2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390389" y="2197194"/>
            <a:ext cx="9411221" cy="282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90389" y="2051141"/>
            <a:ext cx="9425836" cy="160098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Hypotonic manipulation of the intracellular composition of </a:t>
            </a:r>
            <a:r>
              <a:rPr lang="en-US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</a:t>
            </a:r>
            <a:r>
              <a:rPr lang="en-US" sz="3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brunneum</a:t>
            </a:r>
            <a:r>
              <a:rPr lang="en-US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blastospores to improve desiccation tolerance</a:t>
            </a:r>
            <a:endParaRPr lang="de-DE" sz="5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93508" y="4298649"/>
            <a:ext cx="2804984" cy="722870"/>
          </a:xfrm>
        </p:spPr>
        <p:txBody>
          <a:bodyPr>
            <a:noAutofit/>
          </a:bodyPr>
          <a:lstStyle/>
          <a:p>
            <a:pPr algn="l"/>
            <a:r>
              <a:rPr lang="de-DE" sz="3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829366" y="3384359"/>
            <a:ext cx="8569190" cy="1693528"/>
          </a:xfrm>
          <a:prstGeom prst="rect">
            <a:avLst/>
          </a:prstGeom>
          <a:ln>
            <a:noFill/>
          </a:ln>
        </p:spPr>
        <p:txBody>
          <a:bodyPr anchor="t" anchorCtr="0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Geneva" pitchFamily="-112" charset="-128"/>
                <a:cs typeface="Geneva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9pPr>
          </a:lstStyle>
          <a:p>
            <a:b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Robin Dietsch</a:t>
            </a:r>
          </a:p>
          <a:p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Desirée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Jakobs-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Schönwandt</a:t>
            </a: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Alexander Grünberger</a:t>
            </a:r>
          </a:p>
          <a:p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Patel</a:t>
            </a:r>
          </a:p>
          <a:p>
            <a:br>
              <a:rPr lang="de-D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5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7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5659" y="671102"/>
            <a:ext cx="12140681" cy="5724038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A </a:t>
            </a:r>
            <a:r>
              <a:rPr lang="de-DE" sz="1800" b="1" dirty="0" err="1"/>
              <a:t>major</a:t>
            </a:r>
            <a:r>
              <a:rPr lang="de-DE" sz="1800" b="1" dirty="0"/>
              <a:t> </a:t>
            </a:r>
            <a:r>
              <a:rPr lang="de-DE" sz="1800" b="1" dirty="0" err="1"/>
              <a:t>hurdle</a:t>
            </a:r>
            <a:r>
              <a:rPr lang="de-DE" sz="1800" b="1" dirty="0"/>
              <a:t> </a:t>
            </a:r>
            <a:r>
              <a:rPr lang="de-DE" sz="1800" b="1" dirty="0" err="1"/>
              <a:t>of</a:t>
            </a:r>
            <a:r>
              <a:rPr lang="de-DE" sz="1800" b="1" dirty="0"/>
              <a:t> </a:t>
            </a:r>
            <a:r>
              <a:rPr lang="de-DE" sz="1800" b="1" dirty="0" err="1"/>
              <a:t>biological</a:t>
            </a:r>
            <a:r>
              <a:rPr lang="de-DE" sz="1800" b="1" dirty="0"/>
              <a:t> pest </a:t>
            </a:r>
            <a:r>
              <a:rPr lang="de-DE" sz="1800" b="1" dirty="0" err="1"/>
              <a:t>control</a:t>
            </a:r>
            <a:r>
              <a:rPr lang="de-DE" sz="1800" b="1" dirty="0"/>
              <a:t>: </a:t>
            </a:r>
            <a:r>
              <a:rPr lang="de-DE" sz="1800" b="1" dirty="0" err="1"/>
              <a:t>shelf</a:t>
            </a:r>
            <a:r>
              <a:rPr lang="de-DE" sz="1800" b="1" dirty="0"/>
              <a:t> </a:t>
            </a:r>
            <a:r>
              <a:rPr lang="de-DE" sz="1800" b="1" dirty="0" err="1"/>
              <a:t>life</a:t>
            </a:r>
            <a:r>
              <a:rPr lang="de-DE" sz="1600" b="1" dirty="0"/>
              <a:t> </a:t>
            </a:r>
            <a:r>
              <a:rPr lang="de-DE" sz="800" b="1" dirty="0"/>
              <a:t>[1]</a:t>
            </a:r>
          </a:p>
          <a:p>
            <a:pPr lvl="1"/>
            <a:r>
              <a:rPr lang="de-DE" sz="1600" b="1" dirty="0" err="1"/>
              <a:t>freezing</a:t>
            </a:r>
            <a:r>
              <a:rPr lang="de-DE" sz="1600" b="1" dirty="0"/>
              <a:t> </a:t>
            </a:r>
            <a:r>
              <a:rPr lang="de-DE" sz="1600" b="1" dirty="0" err="1"/>
              <a:t>usually</a:t>
            </a:r>
            <a:r>
              <a:rPr lang="de-DE" sz="1600" b="1" dirty="0"/>
              <a:t> </a:t>
            </a:r>
            <a:r>
              <a:rPr lang="de-DE" sz="1600" b="1" dirty="0" err="1"/>
              <a:t>too</a:t>
            </a:r>
            <a:r>
              <a:rPr lang="de-DE" sz="1600" b="1" dirty="0"/>
              <a:t> expensive</a:t>
            </a:r>
          </a:p>
          <a:p>
            <a:pPr lvl="1"/>
            <a:r>
              <a:rPr lang="de-DE" sz="1600" b="1" dirty="0" err="1"/>
              <a:t>drying</a:t>
            </a:r>
            <a:r>
              <a:rPr lang="de-DE" sz="1600" b="1" dirty="0"/>
              <a:t> </a:t>
            </a:r>
            <a:r>
              <a:rPr lang="de-DE" sz="1600" b="1" dirty="0" err="1"/>
              <a:t>good</a:t>
            </a:r>
            <a:r>
              <a:rPr lang="de-DE" sz="1600" b="1" dirty="0"/>
              <a:t> </a:t>
            </a:r>
            <a:r>
              <a:rPr lang="de-DE" sz="1600" b="1" dirty="0" err="1"/>
              <a:t>option</a:t>
            </a:r>
            <a:endParaRPr lang="de-DE" sz="1600" b="1" dirty="0"/>
          </a:p>
          <a:p>
            <a:pPr lvl="1"/>
            <a:r>
              <a:rPr lang="de-DE" sz="1600" b="1" dirty="0" err="1"/>
              <a:t>however</a:t>
            </a:r>
            <a:r>
              <a:rPr lang="de-DE" sz="1600" b="1" dirty="0"/>
              <a:t>: </a:t>
            </a:r>
            <a:r>
              <a:rPr lang="de-DE" sz="1600" b="1" dirty="0" err="1"/>
              <a:t>many</a:t>
            </a:r>
            <a:r>
              <a:rPr lang="de-DE" sz="1600" b="1" dirty="0"/>
              <a:t> </a:t>
            </a:r>
            <a:r>
              <a:rPr lang="de-DE" sz="1600" b="1" dirty="0" err="1"/>
              <a:t>organisms</a:t>
            </a:r>
            <a:r>
              <a:rPr lang="de-DE" sz="1600" b="1" dirty="0"/>
              <a:t> not </a:t>
            </a:r>
            <a:r>
              <a:rPr lang="de-DE" sz="1600" b="1" dirty="0" err="1"/>
              <a:t>naturally</a:t>
            </a:r>
            <a:r>
              <a:rPr lang="de-DE" sz="1600" b="1" dirty="0"/>
              <a:t> </a:t>
            </a:r>
            <a:r>
              <a:rPr lang="de-DE" sz="1600" b="1" dirty="0" err="1"/>
              <a:t>suitable</a:t>
            </a:r>
            <a:r>
              <a:rPr lang="de-DE" sz="1600" b="1" dirty="0"/>
              <a:t> </a:t>
            </a:r>
            <a:r>
              <a:rPr lang="de-DE" sz="1600" b="1" dirty="0" err="1"/>
              <a:t>for</a:t>
            </a:r>
            <a:r>
              <a:rPr lang="de-DE" sz="1600" b="1" dirty="0"/>
              <a:t> </a:t>
            </a:r>
            <a:r>
              <a:rPr lang="de-DE" sz="1600" b="1" dirty="0" err="1"/>
              <a:t>drying</a:t>
            </a:r>
            <a:r>
              <a:rPr lang="de-DE" sz="1600" b="1" dirty="0"/>
              <a:t> </a:t>
            </a:r>
            <a:r>
              <a:rPr lang="de-DE" sz="800" b="1" dirty="0"/>
              <a:t>[2]</a:t>
            </a:r>
          </a:p>
          <a:p>
            <a:endParaRPr lang="de-DE" sz="1400" b="1" dirty="0"/>
          </a:p>
          <a:p>
            <a:pPr marL="0" lvl="0" indent="0">
              <a:buNone/>
            </a:pPr>
            <a:r>
              <a:rPr lang="de-DE" sz="1800" b="1" dirty="0" err="1"/>
              <a:t>Drying</a:t>
            </a:r>
            <a:r>
              <a:rPr lang="de-DE" sz="1800" b="1" dirty="0"/>
              <a:t>: Trehalose = „Magic Bullet“ </a:t>
            </a:r>
          </a:p>
          <a:p>
            <a:pPr lvl="1"/>
            <a:r>
              <a:rPr lang="de-DE" sz="1600" b="1" dirty="0"/>
              <a:t>multiple </a:t>
            </a:r>
            <a:r>
              <a:rPr lang="de-DE" sz="1600" b="1" dirty="0" err="1"/>
              <a:t>effects</a:t>
            </a:r>
            <a:r>
              <a:rPr lang="de-DE" sz="1600" b="1" dirty="0"/>
              <a:t>: </a:t>
            </a:r>
            <a:r>
              <a:rPr lang="de-DE" sz="1600" b="1" dirty="0" err="1"/>
              <a:t>compatible</a:t>
            </a:r>
            <a:r>
              <a:rPr lang="de-DE" sz="1600" b="1" dirty="0"/>
              <a:t> </a:t>
            </a:r>
            <a:r>
              <a:rPr lang="de-DE" sz="1600" b="1" dirty="0" err="1"/>
              <a:t>solute</a:t>
            </a:r>
            <a:r>
              <a:rPr lang="de-DE" sz="1600" b="1" dirty="0"/>
              <a:t>, </a:t>
            </a:r>
            <a:r>
              <a:rPr lang="de-DE" sz="1600" b="1" dirty="0" err="1"/>
              <a:t>water</a:t>
            </a:r>
            <a:r>
              <a:rPr lang="de-DE" sz="1600" b="1" dirty="0"/>
              <a:t> </a:t>
            </a:r>
            <a:r>
              <a:rPr lang="de-DE" sz="1600" b="1" dirty="0" err="1"/>
              <a:t>replacer</a:t>
            </a:r>
            <a:r>
              <a:rPr lang="de-DE" sz="1600" b="1" dirty="0"/>
              <a:t>, glas </a:t>
            </a:r>
            <a:r>
              <a:rPr lang="de-DE" sz="1600" b="1" dirty="0" err="1"/>
              <a:t>formation</a:t>
            </a:r>
            <a:r>
              <a:rPr lang="de-DE" sz="1000" b="1" dirty="0"/>
              <a:t> </a:t>
            </a:r>
            <a:r>
              <a:rPr lang="de-DE" sz="800" b="1" dirty="0"/>
              <a:t>[3,4,5]</a:t>
            </a:r>
          </a:p>
          <a:p>
            <a:pPr lvl="1"/>
            <a:r>
              <a:rPr lang="de-DE" sz="1600" b="1" dirty="0" err="1"/>
              <a:t>dependent</a:t>
            </a:r>
            <a:r>
              <a:rPr lang="de-DE" sz="1600" b="1" dirty="0"/>
              <a:t> on </a:t>
            </a:r>
            <a:r>
              <a:rPr lang="de-DE" sz="1600" b="1" dirty="0" err="1"/>
              <a:t>amount</a:t>
            </a:r>
            <a:r>
              <a:rPr lang="de-DE" sz="1600" b="1" dirty="0"/>
              <a:t> and</a:t>
            </a:r>
            <a:r>
              <a:rPr lang="de-DE" sz="1000" b="1" dirty="0"/>
              <a:t> </a:t>
            </a:r>
            <a:r>
              <a:rPr lang="de-DE" sz="1600" b="1" dirty="0" err="1"/>
              <a:t>cytoplasm</a:t>
            </a:r>
            <a:r>
              <a:rPr lang="de-DE" sz="1600" b="1" dirty="0"/>
              <a:t> </a:t>
            </a:r>
            <a:r>
              <a:rPr lang="de-DE" sz="1600" b="1" dirty="0" err="1"/>
              <a:t>composition</a:t>
            </a:r>
            <a:r>
              <a:rPr lang="de-DE" sz="1600" b="1" dirty="0"/>
              <a:t>: </a:t>
            </a:r>
            <a:r>
              <a:rPr lang="de-DE" sz="1600" b="1" dirty="0" err="1"/>
              <a:t>homogeneity</a:t>
            </a:r>
            <a:r>
              <a:rPr lang="de-DE" sz="1600" b="1" dirty="0"/>
              <a:t> </a:t>
            </a:r>
            <a:r>
              <a:rPr lang="de-DE" sz="1600" b="1" dirty="0" err="1"/>
              <a:t>is</a:t>
            </a:r>
            <a:r>
              <a:rPr lang="de-DE" sz="1600" b="1" dirty="0"/>
              <a:t> </a:t>
            </a:r>
            <a:r>
              <a:rPr lang="de-DE" sz="1600" b="1" dirty="0" err="1"/>
              <a:t>desirable</a:t>
            </a:r>
            <a:r>
              <a:rPr lang="de-DE" sz="1600" b="1" dirty="0"/>
              <a:t> </a:t>
            </a:r>
            <a:r>
              <a:rPr lang="de-DE" sz="1000" b="1" dirty="0"/>
              <a:t>[3,4,5]</a:t>
            </a:r>
            <a:endParaRPr lang="de-DE" sz="1600" b="1" dirty="0">
              <a:solidFill>
                <a:prstClr val="black"/>
              </a:solidFill>
            </a:endParaRPr>
          </a:p>
          <a:p>
            <a:pPr lvl="1"/>
            <a:r>
              <a:rPr lang="de-DE" sz="1600" b="1" dirty="0" err="1"/>
              <a:t>up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20% dry </a:t>
            </a:r>
            <a:r>
              <a:rPr lang="de-DE" sz="1600" b="1" dirty="0" err="1"/>
              <a:t>weight</a:t>
            </a:r>
            <a:r>
              <a:rPr lang="de-DE" sz="1600" b="1" dirty="0"/>
              <a:t> in </a:t>
            </a:r>
            <a:r>
              <a:rPr lang="de-DE" sz="1600" b="1" dirty="0" err="1"/>
              <a:t>anhydrobiotic</a:t>
            </a:r>
            <a:r>
              <a:rPr lang="de-DE" sz="1600" b="1" dirty="0"/>
              <a:t> </a:t>
            </a:r>
            <a:r>
              <a:rPr lang="de-DE" sz="1600" b="1" dirty="0" err="1"/>
              <a:t>organisms</a:t>
            </a:r>
            <a:r>
              <a:rPr lang="de-DE" sz="1600" b="1" dirty="0"/>
              <a:t> </a:t>
            </a:r>
            <a:r>
              <a:rPr lang="de-DE" sz="800" b="1" dirty="0"/>
              <a:t>[6]</a:t>
            </a:r>
            <a:endParaRPr lang="de-DE" sz="1600" b="1" dirty="0">
              <a:solidFill>
                <a:prstClr val="black"/>
              </a:solidFill>
            </a:endParaRPr>
          </a:p>
          <a:p>
            <a:pPr lvl="1"/>
            <a:r>
              <a:rPr lang="de-DE" sz="1600" b="1" dirty="0">
                <a:solidFill>
                  <a:prstClr val="black"/>
                </a:solidFill>
              </a:rPr>
              <a:t>BUT: </a:t>
            </a:r>
            <a:r>
              <a:rPr lang="de-DE" sz="1600" b="1" dirty="0" err="1">
                <a:solidFill>
                  <a:prstClr val="black"/>
                </a:solidFill>
              </a:rPr>
              <a:t>hard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  <a:r>
              <a:rPr lang="de-DE" sz="1600" b="1" dirty="0" err="1">
                <a:solidFill>
                  <a:prstClr val="black"/>
                </a:solidFill>
              </a:rPr>
              <a:t>to</a:t>
            </a:r>
            <a:r>
              <a:rPr lang="de-DE" sz="1600" b="1" dirty="0">
                <a:solidFill>
                  <a:prstClr val="black"/>
                </a:solidFill>
              </a:rPr>
              <a:t> dry/</a:t>
            </a:r>
            <a:r>
              <a:rPr lang="de-DE" sz="1600" b="1" dirty="0" err="1">
                <a:solidFill>
                  <a:prstClr val="black"/>
                </a:solidFill>
              </a:rPr>
              <a:t>formulate</a:t>
            </a:r>
            <a:r>
              <a:rPr lang="de-DE" sz="1600" b="1" dirty="0">
                <a:solidFill>
                  <a:prstClr val="black"/>
                </a:solidFill>
              </a:rPr>
              <a:t> (</a:t>
            </a:r>
            <a:r>
              <a:rPr lang="de-DE" sz="1600" b="1" dirty="0" err="1">
                <a:solidFill>
                  <a:prstClr val="black"/>
                </a:solidFill>
              </a:rPr>
              <a:t>hygroscopic</a:t>
            </a:r>
            <a:r>
              <a:rPr lang="de-DE" sz="1600" b="1" dirty="0">
                <a:solidFill>
                  <a:prstClr val="black"/>
                </a:solidFill>
              </a:rPr>
              <a:t>, </a:t>
            </a:r>
            <a:r>
              <a:rPr lang="de-DE" sz="1600" b="1" dirty="0" err="1">
                <a:solidFill>
                  <a:prstClr val="black"/>
                </a:solidFill>
              </a:rPr>
              <a:t>sticky</a:t>
            </a:r>
            <a:r>
              <a:rPr lang="de-DE" sz="1600" b="1" dirty="0">
                <a:solidFill>
                  <a:prstClr val="black"/>
                </a:solidFill>
              </a:rPr>
              <a:t>)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11640770" y="6484461"/>
            <a:ext cx="46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1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48" y="4359932"/>
            <a:ext cx="2781195" cy="15644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65" y="4363478"/>
            <a:ext cx="1927420" cy="156442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52091" y="5837423"/>
            <a:ext cx="172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Tardigrade</a:t>
            </a:r>
            <a:r>
              <a:rPr lang="de-DE" dirty="0"/>
              <a:t> </a:t>
            </a:r>
            <a:r>
              <a:rPr lang="de-DE" sz="1000" dirty="0"/>
              <a:t>[7]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207765" y="5873062"/>
            <a:ext cx="207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Rose </a:t>
            </a:r>
            <a:r>
              <a:rPr lang="de-DE" dirty="0" err="1"/>
              <a:t>of</a:t>
            </a:r>
            <a:r>
              <a:rPr lang="de-DE" dirty="0"/>
              <a:t> Jericho </a:t>
            </a:r>
            <a:r>
              <a:rPr lang="de-DE" sz="1000" dirty="0"/>
              <a:t>[8]</a:t>
            </a:r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1317" y="40951"/>
            <a:ext cx="6616901" cy="57608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-112" charset="-128"/>
                <a:cs typeface="Geneva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9pPr>
          </a:lstStyle>
          <a:p>
            <a:pPr algn="l"/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Problem(s)/</a:t>
            </a:r>
            <a:r>
              <a:rPr lang="de-DE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Theory</a:t>
            </a:r>
            <a:endParaRPr lang="de-DE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84A581D-24F2-6CF5-F9FF-359940E90C06}"/>
              </a:ext>
            </a:extLst>
          </p:cNvPr>
          <p:cNvGrpSpPr>
            <a:grpSpLocks noChangeAspect="1"/>
          </p:cNvGrpSpPr>
          <p:nvPr/>
        </p:nvGrpSpPr>
        <p:grpSpPr>
          <a:xfrm>
            <a:off x="9421516" y="410692"/>
            <a:ext cx="2622495" cy="2299678"/>
            <a:chOff x="123739" y="3300367"/>
            <a:chExt cx="2401754" cy="210611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3EA440A-C8E1-80D4-3E27-DA9B4521CB61}"/>
                </a:ext>
              </a:extLst>
            </p:cNvPr>
            <p:cNvSpPr txBox="1"/>
            <p:nvPr/>
          </p:nvSpPr>
          <p:spPr>
            <a:xfrm>
              <a:off x="243883" y="4802356"/>
              <a:ext cx="2169578" cy="60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Fig. 1: </a:t>
              </a:r>
              <a:r>
                <a:rPr lang="en-US" sz="1000" dirty="0"/>
                <a:t>Transmission electron micrographs of typical (A) aerial </a:t>
              </a:r>
              <a:r>
                <a:rPr lang="en-US" sz="1000" dirty="0" err="1"/>
                <a:t>conidium</a:t>
              </a:r>
              <a:r>
                <a:rPr lang="en-US" sz="1000" dirty="0"/>
                <a:t> and </a:t>
              </a:r>
              <a:r>
                <a:rPr lang="de-DE" sz="1000" dirty="0"/>
                <a:t>(C) </a:t>
              </a:r>
              <a:r>
                <a:rPr lang="de-DE" sz="1000" dirty="0" err="1"/>
                <a:t>blastospore</a:t>
              </a:r>
              <a:r>
                <a:rPr lang="de-DE" sz="1000" dirty="0"/>
                <a:t> </a:t>
              </a:r>
              <a:r>
                <a:rPr lang="de-DE" sz="1000" dirty="0" err="1"/>
                <a:t>of</a:t>
              </a:r>
              <a:r>
                <a:rPr lang="de-DE" sz="1000" dirty="0"/>
                <a:t> </a:t>
              </a:r>
              <a:r>
                <a:rPr lang="de-DE" sz="1000" i="1" dirty="0"/>
                <a:t>M. </a:t>
              </a:r>
              <a:r>
                <a:rPr lang="de-DE" sz="1000" i="1" dirty="0" err="1"/>
                <a:t>anisopliae</a:t>
              </a:r>
              <a:r>
                <a:rPr lang="de-DE" sz="1000" i="1" dirty="0"/>
                <a:t> </a:t>
              </a:r>
              <a:r>
                <a:rPr lang="de-DE" sz="1000" i="1" dirty="0" err="1"/>
                <a:t>var</a:t>
              </a:r>
              <a:r>
                <a:rPr lang="de-DE" sz="1000" i="1" dirty="0"/>
                <a:t>. </a:t>
              </a:r>
              <a:r>
                <a:rPr lang="de-DE" sz="1000" i="1" dirty="0" err="1"/>
                <a:t>acridum</a:t>
              </a:r>
              <a:r>
                <a:rPr lang="de-DE" sz="1000" i="1" dirty="0"/>
                <a:t>. [2]</a:t>
              </a:r>
              <a:endParaRPr lang="de-DE" sz="400" i="1" dirty="0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2605C68-BB99-CF3B-8051-10B1AA730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772" t="60416" r="20912" b="1"/>
            <a:stretch/>
          </p:blipFill>
          <p:spPr>
            <a:xfrm>
              <a:off x="123739" y="3300367"/>
              <a:ext cx="2401754" cy="1521111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858B9EA-3DB9-8ACD-F87F-2504C8AACFA5}"/>
                </a:ext>
              </a:extLst>
            </p:cNvPr>
            <p:cNvSpPr txBox="1"/>
            <p:nvPr/>
          </p:nvSpPr>
          <p:spPr>
            <a:xfrm>
              <a:off x="1198321" y="3322448"/>
              <a:ext cx="1215140" cy="3077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Blastospore</a:t>
              </a:r>
              <a:endParaRPr lang="en-US" sz="1400" b="1" dirty="0"/>
            </a:p>
          </p:txBody>
        </p:sp>
      </p:grp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3DF2D495-8B72-D542-8E30-77E48506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de-DE" sz="900" dirty="0">
                <a:cs typeface="Arial" panose="020B0604020202020204" pitchFamily="34" charset="0"/>
              </a:rPr>
              <a:t>[1] Parnell et al. 2016	[3] </a:t>
            </a:r>
            <a:r>
              <a:rPr lang="de-DE" sz="900" dirty="0" err="1">
                <a:cs typeface="Arial" panose="020B0604020202020204" pitchFamily="34" charset="0"/>
              </a:rPr>
              <a:t>Laskowska</a:t>
            </a:r>
            <a:r>
              <a:rPr lang="de-DE" sz="900" dirty="0">
                <a:cs typeface="Arial" panose="020B0604020202020204" pitchFamily="34" charset="0"/>
              </a:rPr>
              <a:t> and </a:t>
            </a:r>
            <a:r>
              <a:rPr lang="de-DE" sz="900" dirty="0" err="1">
                <a:cs typeface="Arial" panose="020B0604020202020204" pitchFamily="34" charset="0"/>
              </a:rPr>
              <a:t>Kuczyńska-Wiśnik</a:t>
            </a:r>
            <a:r>
              <a:rPr lang="de-DE" sz="900" dirty="0">
                <a:cs typeface="Arial" panose="020B0604020202020204" pitchFamily="34" charset="0"/>
              </a:rPr>
              <a:t>, 2020		[5] Dietsch et al., 2021	[9] </a:t>
            </a:r>
            <a:r>
              <a:rPr lang="de-DE" sz="900" dirty="0" err="1">
                <a:cs typeface="Arial" panose="020B0604020202020204" pitchFamily="34" charset="0"/>
              </a:rPr>
              <a:t>Ypsilos</a:t>
            </a:r>
            <a:r>
              <a:rPr lang="de-DE" sz="900" dirty="0">
                <a:cs typeface="Arial" panose="020B0604020202020204" pitchFamily="34" charset="0"/>
              </a:rPr>
              <a:t> and </a:t>
            </a:r>
            <a:r>
              <a:rPr lang="de-DE" sz="900" dirty="0" err="1">
                <a:cs typeface="Arial" panose="020B0604020202020204" pitchFamily="34" charset="0"/>
              </a:rPr>
              <a:t>Magan</a:t>
            </a:r>
            <a:r>
              <a:rPr lang="de-DE" sz="900" dirty="0">
                <a:cs typeface="Arial" panose="020B0604020202020204" pitchFamily="34" charset="0"/>
              </a:rPr>
              <a:t>, 2004 	[11] </a:t>
            </a:r>
            <a:r>
              <a:rPr lang="de-DE" sz="900" dirty="0" err="1">
                <a:cs typeface="Arial" panose="020B0604020202020204" pitchFamily="34" charset="0"/>
              </a:rPr>
              <a:t>Tapia</a:t>
            </a:r>
            <a:r>
              <a:rPr lang="de-DE" sz="900" dirty="0">
                <a:cs typeface="Arial" panose="020B0604020202020204" pitchFamily="34" charset="0"/>
              </a:rPr>
              <a:t> et al., 2015</a:t>
            </a:r>
          </a:p>
          <a:p>
            <a:r>
              <a:rPr lang="de-DE" sz="900" dirty="0">
                <a:cs typeface="Arial" panose="020B0604020202020204" pitchFamily="34" charset="0"/>
              </a:rPr>
              <a:t>[2] </a:t>
            </a:r>
            <a:r>
              <a:rPr lang="fr-FR" sz="900" dirty="0">
                <a:cs typeface="Arial" panose="020B0604020202020204" pitchFamily="34" charset="0"/>
              </a:rPr>
              <a:t>Leland et al., 2005</a:t>
            </a:r>
            <a:r>
              <a:rPr lang="de-DE" sz="900" dirty="0">
                <a:cs typeface="Arial" panose="020B0604020202020204" pitchFamily="34" charset="0"/>
              </a:rPr>
              <a:t>	[4] </a:t>
            </a:r>
            <a:r>
              <a:rPr lang="de-DE" sz="900" dirty="0" err="1">
                <a:cs typeface="Arial" panose="020B0604020202020204" pitchFamily="34" charset="0"/>
              </a:rPr>
              <a:t>Lebre</a:t>
            </a:r>
            <a:r>
              <a:rPr lang="de-DE" sz="900" dirty="0">
                <a:cs typeface="Arial" panose="020B0604020202020204" pitchFamily="34" charset="0"/>
              </a:rPr>
              <a:t> et al., 2017				[6] Crowe, 2010		[10] Zhang et al., 2017</a:t>
            </a:r>
          </a:p>
        </p:txBody>
      </p:sp>
    </p:spTree>
    <p:extLst>
      <p:ext uri="{BB962C8B-B14F-4D97-AF65-F5344CB8AC3E}">
        <p14:creationId xmlns:p14="http://schemas.microsoft.com/office/powerpoint/2010/main" val="31854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1318" y="790806"/>
            <a:ext cx="12140681" cy="3323179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err="1"/>
              <a:t>Existing</a:t>
            </a:r>
            <a:r>
              <a:rPr lang="de-DE" sz="1800" b="1" dirty="0"/>
              <a:t> </a:t>
            </a:r>
            <a:r>
              <a:rPr lang="de-DE" sz="1800" b="1" dirty="0" err="1"/>
              <a:t>Approaches</a:t>
            </a:r>
            <a:r>
              <a:rPr lang="de-DE" sz="1800" b="1" dirty="0"/>
              <a:t>:</a:t>
            </a:r>
          </a:p>
          <a:p>
            <a:pPr lvl="1"/>
            <a:r>
              <a:rPr lang="de-DE" sz="1600" b="1" dirty="0" err="1"/>
              <a:t>osmotic</a:t>
            </a:r>
            <a:r>
              <a:rPr lang="de-DE" sz="1600" b="1" dirty="0"/>
              <a:t> stress </a:t>
            </a:r>
            <a:r>
              <a:rPr lang="de-DE" sz="1600" b="1" dirty="0" err="1"/>
              <a:t>during</a:t>
            </a:r>
            <a:r>
              <a:rPr lang="de-DE" sz="1600" b="1" dirty="0"/>
              <a:t> </a:t>
            </a:r>
            <a:r>
              <a:rPr lang="de-DE" sz="1600" b="1" dirty="0" err="1"/>
              <a:t>fermentation</a:t>
            </a:r>
            <a:r>
              <a:rPr lang="de-DE" sz="1600" b="1" dirty="0"/>
              <a:t> </a:t>
            </a:r>
            <a:r>
              <a:rPr lang="de-DE" sz="1000" b="1" dirty="0"/>
              <a:t>[9]</a:t>
            </a:r>
          </a:p>
          <a:p>
            <a:pPr lvl="1"/>
            <a:r>
              <a:rPr lang="de-DE" sz="1600" b="1" dirty="0" err="1"/>
              <a:t>incubation</a:t>
            </a:r>
            <a:r>
              <a:rPr lang="de-DE" sz="1600" b="1" dirty="0"/>
              <a:t> in and/</a:t>
            </a:r>
            <a:r>
              <a:rPr lang="de-DE" sz="1600" b="1" dirty="0" err="1"/>
              <a:t>or</a:t>
            </a:r>
            <a:r>
              <a:rPr lang="de-DE" sz="1600" b="1" dirty="0"/>
              <a:t> (</a:t>
            </a:r>
            <a:r>
              <a:rPr lang="de-DE" sz="1600" b="1" dirty="0" err="1"/>
              <a:t>freeze</a:t>
            </a:r>
            <a:r>
              <a:rPr lang="de-DE" sz="1600" b="1" dirty="0"/>
              <a:t>-)</a:t>
            </a:r>
            <a:r>
              <a:rPr lang="de-DE" sz="1600" b="1" dirty="0" err="1"/>
              <a:t>drying</a:t>
            </a:r>
            <a:r>
              <a:rPr lang="de-DE" sz="1600" b="1" dirty="0"/>
              <a:t> in Trehalose </a:t>
            </a:r>
            <a:r>
              <a:rPr lang="de-DE" sz="1000" b="1" dirty="0"/>
              <a:t>[10]</a:t>
            </a:r>
          </a:p>
          <a:p>
            <a:pPr lvl="1"/>
            <a:r>
              <a:rPr lang="de-DE" sz="1600" b="1" dirty="0" err="1"/>
              <a:t>genetic</a:t>
            </a:r>
            <a:r>
              <a:rPr lang="de-DE" sz="1600" b="1" dirty="0"/>
              <a:t> </a:t>
            </a:r>
            <a:r>
              <a:rPr lang="de-DE" sz="1600" b="1" dirty="0" err="1"/>
              <a:t>modification</a:t>
            </a:r>
            <a:r>
              <a:rPr lang="de-DE" sz="1600" b="1" dirty="0"/>
              <a:t> </a:t>
            </a:r>
            <a:r>
              <a:rPr lang="de-DE" sz="1000" b="1" dirty="0"/>
              <a:t>[11]</a:t>
            </a:r>
          </a:p>
          <a:p>
            <a:pPr marL="0" indent="0">
              <a:buNone/>
            </a:pPr>
            <a:endParaRPr lang="de-DE" sz="1400" b="1" dirty="0"/>
          </a:p>
          <a:p>
            <a:pPr marL="0" indent="0">
              <a:buNone/>
            </a:pPr>
            <a:r>
              <a:rPr lang="de-DE" sz="1800" b="1" dirty="0"/>
              <a:t>Cells </a:t>
            </a:r>
            <a:r>
              <a:rPr lang="de-DE" sz="1800" b="1" dirty="0" err="1"/>
              <a:t>possess</a:t>
            </a:r>
            <a:r>
              <a:rPr lang="de-DE" sz="1800" b="1" dirty="0"/>
              <a:t> </a:t>
            </a:r>
            <a:r>
              <a:rPr lang="de-DE" sz="1800" b="1" dirty="0" err="1"/>
              <a:t>mechanisms</a:t>
            </a:r>
            <a:r>
              <a:rPr lang="de-DE" sz="1800" b="1" dirty="0"/>
              <a:t> </a:t>
            </a:r>
            <a:r>
              <a:rPr lang="de-DE" sz="1800" b="1" dirty="0" err="1"/>
              <a:t>to</a:t>
            </a:r>
            <a:r>
              <a:rPr lang="de-DE" sz="1800" b="1" dirty="0"/>
              <a:t> </a:t>
            </a:r>
            <a:r>
              <a:rPr lang="de-DE" sz="1800" b="1" dirty="0" err="1"/>
              <a:t>regulate</a:t>
            </a:r>
            <a:r>
              <a:rPr lang="de-DE" sz="1800" b="1" dirty="0"/>
              <a:t> </a:t>
            </a:r>
            <a:r>
              <a:rPr lang="de-DE" sz="1800" b="1" dirty="0" err="1"/>
              <a:t>osmotic</a:t>
            </a:r>
            <a:r>
              <a:rPr lang="de-DE" sz="1800" b="1" dirty="0"/>
              <a:t> </a:t>
            </a:r>
            <a:r>
              <a:rPr lang="de-DE" sz="1800" b="1" dirty="0" err="1"/>
              <a:t>pressure</a:t>
            </a:r>
            <a:r>
              <a:rPr lang="de-DE" sz="1600" b="1" dirty="0"/>
              <a:t> </a:t>
            </a:r>
            <a:r>
              <a:rPr lang="de-DE" sz="1000" b="1" dirty="0"/>
              <a:t>[3,4,5]</a:t>
            </a:r>
          </a:p>
          <a:p>
            <a:pPr lvl="1"/>
            <a:r>
              <a:rPr lang="de-DE" sz="1600" b="1" dirty="0" err="1"/>
              <a:t>water</a:t>
            </a:r>
            <a:r>
              <a:rPr lang="de-DE" sz="1600" b="1" dirty="0"/>
              <a:t> </a:t>
            </a:r>
            <a:r>
              <a:rPr lang="de-DE" sz="1600" b="1" dirty="0" err="1"/>
              <a:t>channels</a:t>
            </a:r>
            <a:r>
              <a:rPr lang="de-DE" sz="1600" b="1" dirty="0"/>
              <a:t> (</a:t>
            </a:r>
            <a:r>
              <a:rPr lang="de-DE" sz="1600" b="1" dirty="0" err="1"/>
              <a:t>seconds</a:t>
            </a:r>
            <a:r>
              <a:rPr lang="de-DE" sz="1600" b="1" dirty="0"/>
              <a:t>)</a:t>
            </a:r>
          </a:p>
          <a:p>
            <a:pPr lvl="1"/>
            <a:r>
              <a:rPr lang="de-DE" sz="1600" b="1" dirty="0" err="1"/>
              <a:t>ion</a:t>
            </a:r>
            <a:r>
              <a:rPr lang="de-DE" sz="1600" b="1" dirty="0"/>
              <a:t> </a:t>
            </a:r>
            <a:r>
              <a:rPr lang="de-DE" sz="1600" b="1" dirty="0" err="1"/>
              <a:t>channels</a:t>
            </a:r>
            <a:r>
              <a:rPr lang="de-DE" sz="1600" b="1" dirty="0"/>
              <a:t> (</a:t>
            </a:r>
            <a:r>
              <a:rPr lang="de-DE" sz="1600" b="1" dirty="0" err="1"/>
              <a:t>seconds</a:t>
            </a:r>
            <a:r>
              <a:rPr lang="de-DE" sz="1600" b="1" dirty="0"/>
              <a:t>)</a:t>
            </a:r>
          </a:p>
          <a:p>
            <a:pPr lvl="1"/>
            <a:r>
              <a:rPr lang="de-DE" sz="1600" b="1" dirty="0" err="1"/>
              <a:t>complex</a:t>
            </a:r>
            <a:r>
              <a:rPr lang="de-DE" sz="1600" b="1" dirty="0"/>
              <a:t> </a:t>
            </a:r>
            <a:r>
              <a:rPr lang="de-DE" sz="1600" b="1" dirty="0" err="1"/>
              <a:t>osmolites</a:t>
            </a:r>
            <a:r>
              <a:rPr lang="de-DE" sz="1600" b="1" dirty="0"/>
              <a:t> e.g. </a:t>
            </a:r>
            <a:r>
              <a:rPr lang="de-DE" sz="1600" b="1" dirty="0" err="1"/>
              <a:t>sugars</a:t>
            </a:r>
            <a:r>
              <a:rPr lang="de-DE" sz="1600" b="1" dirty="0"/>
              <a:t>, </a:t>
            </a:r>
            <a:r>
              <a:rPr lang="de-DE" sz="1600" b="1" dirty="0" err="1"/>
              <a:t>intake</a:t>
            </a:r>
            <a:r>
              <a:rPr lang="de-DE" sz="1600" b="1" dirty="0"/>
              <a:t> </a:t>
            </a:r>
            <a:r>
              <a:rPr lang="de-DE" sz="1600" b="1" dirty="0" err="1"/>
              <a:t>and</a:t>
            </a:r>
            <a:r>
              <a:rPr lang="de-DE" sz="1600" b="1" dirty="0"/>
              <a:t> </a:t>
            </a:r>
            <a:r>
              <a:rPr lang="de-DE" sz="1600" b="1" dirty="0" err="1"/>
              <a:t>synthesis</a:t>
            </a:r>
            <a:r>
              <a:rPr lang="de-DE" sz="1600" b="1" dirty="0"/>
              <a:t> (</a:t>
            </a:r>
            <a:r>
              <a:rPr lang="de-DE" sz="1600" b="1" dirty="0" err="1"/>
              <a:t>minutes</a:t>
            </a:r>
            <a:r>
              <a:rPr lang="de-DE" sz="1600" b="1" dirty="0"/>
              <a:t> – </a:t>
            </a:r>
            <a:r>
              <a:rPr lang="de-DE" sz="1600" b="1" dirty="0" err="1"/>
              <a:t>days</a:t>
            </a:r>
            <a:r>
              <a:rPr lang="de-DE" sz="1600" b="1" dirty="0"/>
              <a:t>)</a:t>
            </a:r>
          </a:p>
          <a:p>
            <a:pPr lvl="1"/>
            <a:endParaRPr lang="de-DE" sz="1000" b="1" dirty="0"/>
          </a:p>
          <a:p>
            <a:pPr marL="0" lvl="0" indent="0">
              <a:buNone/>
            </a:pPr>
            <a:r>
              <a:rPr lang="de-DE" sz="1800" b="1" dirty="0" err="1"/>
              <a:t>Our</a:t>
            </a:r>
            <a:r>
              <a:rPr lang="de-DE" sz="1800" b="1" dirty="0"/>
              <a:t> </a:t>
            </a:r>
            <a:r>
              <a:rPr lang="de-DE" sz="1800" b="1" dirty="0" err="1"/>
              <a:t>brute</a:t>
            </a:r>
            <a:r>
              <a:rPr lang="de-DE" sz="1800" b="1" dirty="0"/>
              <a:t> </a:t>
            </a:r>
            <a:r>
              <a:rPr lang="de-DE" sz="1800" b="1" dirty="0" err="1"/>
              <a:t>force</a:t>
            </a:r>
            <a:r>
              <a:rPr lang="de-DE" sz="1800" b="1" dirty="0"/>
              <a:t> </a:t>
            </a:r>
            <a:r>
              <a:rPr lang="de-DE" sz="1800" b="1" dirty="0" err="1"/>
              <a:t>approach</a:t>
            </a:r>
            <a:r>
              <a:rPr lang="de-DE" sz="1800" b="1" dirty="0"/>
              <a:t>:</a:t>
            </a:r>
          </a:p>
          <a:p>
            <a:pPr lvl="1"/>
            <a:r>
              <a:rPr lang="de-DE" sz="1600" b="1" dirty="0" err="1"/>
              <a:t>hypotonic</a:t>
            </a:r>
            <a:r>
              <a:rPr lang="de-DE" sz="1600" b="1" dirty="0"/>
              <a:t> medium </a:t>
            </a:r>
            <a:r>
              <a:rPr lang="de-DE" sz="1600" b="1" dirty="0" err="1"/>
              <a:t>forces</a:t>
            </a:r>
            <a:r>
              <a:rPr lang="de-DE" sz="1600" b="1" dirty="0"/>
              <a:t> </a:t>
            </a:r>
            <a:r>
              <a:rPr lang="de-DE" sz="1600" b="1" dirty="0" err="1"/>
              <a:t>cells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expel</a:t>
            </a:r>
            <a:r>
              <a:rPr lang="de-DE" sz="1600" b="1" dirty="0"/>
              <a:t> internal </a:t>
            </a:r>
            <a:r>
              <a:rPr lang="de-DE" sz="1600" b="1" dirty="0" err="1"/>
              <a:t>solutes</a:t>
            </a:r>
            <a:r>
              <a:rPr lang="de-DE" sz="1600" b="1" dirty="0"/>
              <a:t> (</a:t>
            </a:r>
            <a:r>
              <a:rPr lang="de-DE" sz="1600" b="1" dirty="0" err="1"/>
              <a:t>mainly</a:t>
            </a:r>
            <a:r>
              <a:rPr lang="de-DE" sz="1600" b="1" dirty="0"/>
              <a:t> </a:t>
            </a:r>
            <a:r>
              <a:rPr lang="de-DE" sz="1600" b="1" dirty="0" err="1"/>
              <a:t>inorganic</a:t>
            </a:r>
            <a:r>
              <a:rPr lang="de-DE" sz="1600" b="1" dirty="0"/>
              <a:t> </a:t>
            </a:r>
            <a:r>
              <a:rPr lang="de-DE" sz="1600" b="1" dirty="0" err="1"/>
              <a:t>ions</a:t>
            </a:r>
            <a:r>
              <a:rPr lang="de-DE" sz="1600" b="1" dirty="0"/>
              <a:t>)</a:t>
            </a:r>
          </a:p>
          <a:p>
            <a:pPr lvl="1"/>
            <a:r>
              <a:rPr lang="de-DE" sz="1600" b="1" dirty="0" err="1"/>
              <a:t>hypertonic</a:t>
            </a:r>
            <a:r>
              <a:rPr lang="de-DE" sz="1600" b="1" dirty="0"/>
              <a:t> medium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load</a:t>
            </a:r>
            <a:r>
              <a:rPr lang="de-DE" sz="1600" b="1" dirty="0"/>
              <a:t> </a:t>
            </a:r>
            <a:r>
              <a:rPr lang="de-DE" sz="1600" b="1" dirty="0" err="1"/>
              <a:t>cells</a:t>
            </a:r>
            <a:r>
              <a:rPr lang="de-DE" sz="1600" b="1" dirty="0"/>
              <a:t> </a:t>
            </a:r>
            <a:r>
              <a:rPr lang="de-DE" sz="1600" b="1" dirty="0" err="1"/>
              <a:t>with</a:t>
            </a:r>
            <a:r>
              <a:rPr lang="de-DE" sz="1600" b="1" dirty="0"/>
              <a:t> </a:t>
            </a:r>
            <a:r>
              <a:rPr lang="de-DE" sz="1600" b="1" dirty="0" err="1"/>
              <a:t>desired</a:t>
            </a:r>
            <a:r>
              <a:rPr lang="de-DE" sz="1600" b="1" dirty="0"/>
              <a:t> </a:t>
            </a:r>
            <a:r>
              <a:rPr lang="de-DE" sz="1600" b="1" dirty="0" err="1"/>
              <a:t>solutes</a:t>
            </a:r>
            <a:r>
              <a:rPr lang="de-DE" sz="1600" b="1" dirty="0"/>
              <a:t> (</a:t>
            </a:r>
            <a:r>
              <a:rPr lang="de-DE" sz="1600" b="1" dirty="0" err="1"/>
              <a:t>a.k.a</a:t>
            </a:r>
            <a:r>
              <a:rPr lang="de-DE" sz="1600" b="1" dirty="0"/>
              <a:t>. </a:t>
            </a:r>
            <a:r>
              <a:rPr lang="de-DE" sz="1600" b="1" dirty="0" err="1"/>
              <a:t>Trehalose</a:t>
            </a:r>
            <a:r>
              <a:rPr lang="de-DE" sz="1600" b="1" dirty="0"/>
              <a:t>)</a:t>
            </a:r>
          </a:p>
          <a:p>
            <a:pPr marL="457200" lvl="1" indent="0">
              <a:buNone/>
            </a:pPr>
            <a:r>
              <a:rPr lang="de-DE" sz="1200" b="1" dirty="0"/>
              <a:t> 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25920" y="44530"/>
            <a:ext cx="10030629" cy="57608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-112" charset="-128"/>
                <a:cs typeface="Geneva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9pPr>
          </a:lstStyle>
          <a:p>
            <a:pPr algn="l"/>
            <a:r>
              <a:rPr lang="de-DE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81" y="790806"/>
            <a:ext cx="4086219" cy="2141859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B2BCB501-02D8-1198-D72F-7D7F7469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de-DE" sz="900" dirty="0">
                <a:cs typeface="Arial" panose="020B0604020202020204" pitchFamily="34" charset="0"/>
              </a:rPr>
              <a:t>[1] Parnell et al. 2016	[3] </a:t>
            </a:r>
            <a:r>
              <a:rPr lang="de-DE" sz="900" dirty="0" err="1">
                <a:cs typeface="Arial" panose="020B0604020202020204" pitchFamily="34" charset="0"/>
              </a:rPr>
              <a:t>Laskowska</a:t>
            </a:r>
            <a:r>
              <a:rPr lang="de-DE" sz="900" dirty="0">
                <a:cs typeface="Arial" panose="020B0604020202020204" pitchFamily="34" charset="0"/>
              </a:rPr>
              <a:t> and </a:t>
            </a:r>
            <a:r>
              <a:rPr lang="de-DE" sz="900" dirty="0" err="1">
                <a:cs typeface="Arial" panose="020B0604020202020204" pitchFamily="34" charset="0"/>
              </a:rPr>
              <a:t>Kuczyńska-Wiśnik</a:t>
            </a:r>
            <a:r>
              <a:rPr lang="de-DE" sz="900" dirty="0">
                <a:cs typeface="Arial" panose="020B0604020202020204" pitchFamily="34" charset="0"/>
              </a:rPr>
              <a:t>, 2020		[5] Dietsch et al., 2021	[9] </a:t>
            </a:r>
            <a:r>
              <a:rPr lang="de-DE" sz="900" dirty="0" err="1">
                <a:cs typeface="Arial" panose="020B0604020202020204" pitchFamily="34" charset="0"/>
              </a:rPr>
              <a:t>Ypsilos</a:t>
            </a:r>
            <a:r>
              <a:rPr lang="de-DE" sz="900" dirty="0">
                <a:cs typeface="Arial" panose="020B0604020202020204" pitchFamily="34" charset="0"/>
              </a:rPr>
              <a:t> and </a:t>
            </a:r>
            <a:r>
              <a:rPr lang="de-DE" sz="900" dirty="0" err="1">
                <a:cs typeface="Arial" panose="020B0604020202020204" pitchFamily="34" charset="0"/>
              </a:rPr>
              <a:t>Magan</a:t>
            </a:r>
            <a:r>
              <a:rPr lang="de-DE" sz="900" dirty="0">
                <a:cs typeface="Arial" panose="020B0604020202020204" pitchFamily="34" charset="0"/>
              </a:rPr>
              <a:t>, 2004 	[11] </a:t>
            </a:r>
            <a:r>
              <a:rPr lang="de-DE" sz="900" dirty="0" err="1">
                <a:cs typeface="Arial" panose="020B0604020202020204" pitchFamily="34" charset="0"/>
              </a:rPr>
              <a:t>Tapia</a:t>
            </a:r>
            <a:r>
              <a:rPr lang="de-DE" sz="900" dirty="0">
                <a:cs typeface="Arial" panose="020B0604020202020204" pitchFamily="34" charset="0"/>
              </a:rPr>
              <a:t> et al., 2015</a:t>
            </a:r>
          </a:p>
          <a:p>
            <a:r>
              <a:rPr lang="de-DE" sz="900" dirty="0">
                <a:cs typeface="Arial" panose="020B0604020202020204" pitchFamily="34" charset="0"/>
              </a:rPr>
              <a:t>[2] </a:t>
            </a:r>
            <a:r>
              <a:rPr lang="fr-FR" sz="900" dirty="0">
                <a:cs typeface="Arial" panose="020B0604020202020204" pitchFamily="34" charset="0"/>
              </a:rPr>
              <a:t>Leland et al., 2005</a:t>
            </a:r>
            <a:r>
              <a:rPr lang="de-DE" sz="900" dirty="0">
                <a:cs typeface="Arial" panose="020B0604020202020204" pitchFamily="34" charset="0"/>
              </a:rPr>
              <a:t>	[4] </a:t>
            </a:r>
            <a:r>
              <a:rPr lang="de-DE" sz="900" dirty="0" err="1">
                <a:cs typeface="Arial" panose="020B0604020202020204" pitchFamily="34" charset="0"/>
              </a:rPr>
              <a:t>Lebre</a:t>
            </a:r>
            <a:r>
              <a:rPr lang="de-DE" sz="900" dirty="0">
                <a:cs typeface="Arial" panose="020B0604020202020204" pitchFamily="34" charset="0"/>
              </a:rPr>
              <a:t> et al., 2017				[6] Neuman, 2006		[10] Zhang et al., 2017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89E23D5-EE94-F286-C486-0E47D0B60E7A}"/>
              </a:ext>
            </a:extLst>
          </p:cNvPr>
          <p:cNvSpPr txBox="1"/>
          <p:nvPr/>
        </p:nvSpPr>
        <p:spPr>
          <a:xfrm>
            <a:off x="11780852" y="2726962"/>
            <a:ext cx="394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[12]</a:t>
            </a:r>
          </a:p>
        </p:txBody>
      </p: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1F53F580-7D26-DC93-0BF8-C71B4C40293C}"/>
              </a:ext>
            </a:extLst>
          </p:cNvPr>
          <p:cNvGrpSpPr/>
          <p:nvPr/>
        </p:nvGrpSpPr>
        <p:grpSpPr>
          <a:xfrm>
            <a:off x="262059" y="4691624"/>
            <a:ext cx="1922962" cy="1708382"/>
            <a:chOff x="262059" y="4691624"/>
            <a:chExt cx="1922962" cy="1708382"/>
          </a:xfrm>
        </p:grpSpPr>
        <p:sp>
          <p:nvSpPr>
            <p:cNvPr id="102" name="Rechteck 101"/>
            <p:cNvSpPr/>
            <p:nvPr/>
          </p:nvSpPr>
          <p:spPr>
            <a:xfrm>
              <a:off x="262059" y="4691624"/>
              <a:ext cx="1922962" cy="170838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Ellipse 111"/>
            <p:cNvSpPr/>
            <p:nvPr/>
          </p:nvSpPr>
          <p:spPr>
            <a:xfrm flipH="1">
              <a:off x="1432686" y="4814134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 flipH="1">
              <a:off x="492171" y="4831906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Ellipse 113"/>
            <p:cNvSpPr/>
            <p:nvPr/>
          </p:nvSpPr>
          <p:spPr>
            <a:xfrm flipH="1">
              <a:off x="1567957" y="6113841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Ellipse 114"/>
            <p:cNvSpPr/>
            <p:nvPr/>
          </p:nvSpPr>
          <p:spPr>
            <a:xfrm flipH="1">
              <a:off x="944561" y="6229418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 flipH="1">
              <a:off x="524392" y="6175526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Ellipse 116"/>
            <p:cNvSpPr/>
            <p:nvPr/>
          </p:nvSpPr>
          <p:spPr>
            <a:xfrm flipH="1">
              <a:off x="354148" y="5736662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 flipH="1">
              <a:off x="345275" y="5202664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 flipH="1">
              <a:off x="1858380" y="5542132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582460" y="4967963"/>
              <a:ext cx="583691" cy="112143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 flipH="1">
              <a:off x="1244036" y="5137465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Ellipse 125"/>
            <p:cNvSpPr/>
            <p:nvPr/>
          </p:nvSpPr>
          <p:spPr>
            <a:xfrm flipH="1">
              <a:off x="1405560" y="5674225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4D43E53-3461-7220-24C4-9E102C6CD81B}"/>
                </a:ext>
              </a:extLst>
            </p:cNvPr>
            <p:cNvSpPr/>
            <p:nvPr/>
          </p:nvSpPr>
          <p:spPr>
            <a:xfrm flipH="1">
              <a:off x="925199" y="5105071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3BB72FB3-FB86-5142-5F97-76FBAEE99B07}"/>
                </a:ext>
              </a:extLst>
            </p:cNvPr>
            <p:cNvSpPr/>
            <p:nvPr/>
          </p:nvSpPr>
          <p:spPr>
            <a:xfrm flipH="1">
              <a:off x="635042" y="5545815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75041E4-C3BB-6391-AFB6-CA8ED1487F13}"/>
                </a:ext>
              </a:extLst>
            </p:cNvPr>
            <p:cNvSpPr/>
            <p:nvPr/>
          </p:nvSpPr>
          <p:spPr>
            <a:xfrm flipH="1">
              <a:off x="917406" y="5679589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9E3A404E-4BA7-9D1B-F9F0-9C89DEA51AF6}"/>
                </a:ext>
              </a:extLst>
            </p:cNvPr>
            <p:cNvSpPr/>
            <p:nvPr/>
          </p:nvSpPr>
          <p:spPr>
            <a:xfrm flipH="1">
              <a:off x="669281" y="5292131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635DFD7-9CA5-F58A-3E68-EA4106E72B13}"/>
                </a:ext>
              </a:extLst>
            </p:cNvPr>
            <p:cNvSpPr/>
            <p:nvPr/>
          </p:nvSpPr>
          <p:spPr>
            <a:xfrm flipH="1">
              <a:off x="934821" y="5426945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4D9D0B8-E077-0875-D2C7-32EB655DD5E4}"/>
                </a:ext>
              </a:extLst>
            </p:cNvPr>
            <p:cNvSpPr/>
            <p:nvPr/>
          </p:nvSpPr>
          <p:spPr>
            <a:xfrm flipH="1">
              <a:off x="804845" y="5910122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AB7D3669-16DF-4214-E004-8C01C56F698D}"/>
                </a:ext>
              </a:extLst>
            </p:cNvPr>
            <p:cNvSpPr/>
            <p:nvPr/>
          </p:nvSpPr>
          <p:spPr>
            <a:xfrm flipH="1">
              <a:off x="1929128" y="5944906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DCCD306-91BA-7610-0993-B0BE27D8C210}"/>
                </a:ext>
              </a:extLst>
            </p:cNvPr>
            <p:cNvSpPr/>
            <p:nvPr/>
          </p:nvSpPr>
          <p:spPr>
            <a:xfrm flipH="1">
              <a:off x="1860117" y="4924000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BB4AC2C3-017F-3D43-AD56-49DB610D7E08}"/>
                </a:ext>
              </a:extLst>
            </p:cNvPr>
            <p:cNvSpPr/>
            <p:nvPr/>
          </p:nvSpPr>
          <p:spPr>
            <a:xfrm flipH="1">
              <a:off x="1533245" y="5395472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A44BEAF4-C062-EB9B-5F4D-94E88C9DEE27}"/>
              </a:ext>
            </a:extLst>
          </p:cNvPr>
          <p:cNvGrpSpPr/>
          <p:nvPr/>
        </p:nvGrpSpPr>
        <p:grpSpPr>
          <a:xfrm>
            <a:off x="2247444" y="4691624"/>
            <a:ext cx="2375897" cy="1708382"/>
            <a:chOff x="2247444" y="4691624"/>
            <a:chExt cx="2375897" cy="1708382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60D7EC1F-5B71-B0E2-D81D-8BE706F1A26D}"/>
                </a:ext>
              </a:extLst>
            </p:cNvPr>
            <p:cNvSpPr/>
            <p:nvPr/>
          </p:nvSpPr>
          <p:spPr>
            <a:xfrm>
              <a:off x="2700379" y="4691624"/>
              <a:ext cx="1922962" cy="170838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E13CB7CC-C1DD-08B3-9183-A69AA8F0762E}"/>
                </a:ext>
              </a:extLst>
            </p:cNvPr>
            <p:cNvSpPr/>
            <p:nvPr/>
          </p:nvSpPr>
          <p:spPr>
            <a:xfrm>
              <a:off x="3103026" y="4967224"/>
              <a:ext cx="583691" cy="112143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 Verbindung mit Pfeil 14"/>
            <p:cNvCxnSpPr>
              <a:cxnSpLocks/>
            </p:cNvCxnSpPr>
            <p:nvPr/>
          </p:nvCxnSpPr>
          <p:spPr>
            <a:xfrm flipV="1">
              <a:off x="3620864" y="5675677"/>
              <a:ext cx="725836" cy="665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 flipH="1">
              <a:off x="3453554" y="5099603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 flipH="1">
              <a:off x="3163397" y="5540347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 flipH="1">
              <a:off x="3445761" y="5674121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 flipH="1">
              <a:off x="3197636" y="5286663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 flipH="1">
              <a:off x="3394164" y="5446852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 flipH="1">
              <a:off x="3333200" y="5904654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" name="Gerade Verbindung mit Pfeil 29"/>
            <p:cNvCxnSpPr>
              <a:cxnSpLocks/>
            </p:cNvCxnSpPr>
            <p:nvPr/>
          </p:nvCxnSpPr>
          <p:spPr>
            <a:xfrm flipH="1" flipV="1">
              <a:off x="3552199" y="5428546"/>
              <a:ext cx="725836" cy="3963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9931934B-8068-8941-5F84-4955778600FA}"/>
                </a:ext>
              </a:extLst>
            </p:cNvPr>
            <p:cNvCxnSpPr>
              <a:cxnSpLocks/>
            </p:cNvCxnSpPr>
            <p:nvPr/>
          </p:nvCxnSpPr>
          <p:spPr>
            <a:xfrm>
              <a:off x="2247444" y="5609539"/>
              <a:ext cx="395305" cy="377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B8FCEA9B-86CD-45D4-3460-2F230B6C9027}"/>
              </a:ext>
            </a:extLst>
          </p:cNvPr>
          <p:cNvGrpSpPr/>
          <p:nvPr/>
        </p:nvGrpSpPr>
        <p:grpSpPr>
          <a:xfrm>
            <a:off x="4687241" y="4691624"/>
            <a:ext cx="2371260" cy="1708382"/>
            <a:chOff x="4687241" y="4691624"/>
            <a:chExt cx="2371260" cy="1708382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03D3CBE1-D7A4-516E-5472-04552E138588}"/>
                </a:ext>
              </a:extLst>
            </p:cNvPr>
            <p:cNvSpPr/>
            <p:nvPr/>
          </p:nvSpPr>
          <p:spPr>
            <a:xfrm>
              <a:off x="5135539" y="4691624"/>
              <a:ext cx="1922962" cy="170838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/>
            <p:cNvSpPr/>
            <p:nvPr/>
          </p:nvSpPr>
          <p:spPr>
            <a:xfrm>
              <a:off x="5605481" y="4961356"/>
              <a:ext cx="1051452" cy="112143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 flipH="1">
              <a:off x="6674780" y="4807341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Ellipse 40"/>
            <p:cNvSpPr/>
            <p:nvPr/>
          </p:nvSpPr>
          <p:spPr>
            <a:xfrm flipH="1">
              <a:off x="5812246" y="5339677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 flipH="1">
              <a:off x="6764955" y="6201250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/>
            <p:cNvSpPr/>
            <p:nvPr/>
          </p:nvSpPr>
          <p:spPr>
            <a:xfrm flipH="1">
              <a:off x="5315109" y="6170492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CC80BFDC-E1D9-4098-AB49-16224B17D048}"/>
                </a:ext>
              </a:extLst>
            </p:cNvPr>
            <p:cNvCxnSpPr>
              <a:cxnSpLocks/>
            </p:cNvCxnSpPr>
            <p:nvPr/>
          </p:nvCxnSpPr>
          <p:spPr>
            <a:xfrm>
              <a:off x="4687241" y="5611424"/>
              <a:ext cx="395305" cy="377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12002F5C-748E-43C3-56B2-5EA2944CE9A8}"/>
              </a:ext>
            </a:extLst>
          </p:cNvPr>
          <p:cNvGrpSpPr/>
          <p:nvPr/>
        </p:nvGrpSpPr>
        <p:grpSpPr>
          <a:xfrm>
            <a:off x="7116776" y="4693321"/>
            <a:ext cx="2379985" cy="1708382"/>
            <a:chOff x="7116776" y="4693321"/>
            <a:chExt cx="2379985" cy="1708382"/>
          </a:xfrm>
        </p:grpSpPr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744DBC0D-5837-A50F-AD7C-E0C05F34E98C}"/>
                </a:ext>
              </a:extLst>
            </p:cNvPr>
            <p:cNvSpPr/>
            <p:nvPr/>
          </p:nvSpPr>
          <p:spPr>
            <a:xfrm>
              <a:off x="7573799" y="4693321"/>
              <a:ext cx="1922962" cy="170838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5BC7912A-A3A2-CECB-E874-C1A945B60CAD}"/>
                </a:ext>
              </a:extLst>
            </p:cNvPr>
            <p:cNvSpPr/>
            <p:nvPr/>
          </p:nvSpPr>
          <p:spPr>
            <a:xfrm>
              <a:off x="7613221" y="5005901"/>
              <a:ext cx="1051452" cy="112143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E119341-A598-5C36-577A-D4EE9CC79C57}"/>
                </a:ext>
              </a:extLst>
            </p:cNvPr>
            <p:cNvSpPr/>
            <p:nvPr/>
          </p:nvSpPr>
          <p:spPr>
            <a:xfrm flipH="1">
              <a:off x="7819986" y="5384222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Gleichschenkliges Dreieck 56"/>
            <p:cNvSpPr/>
            <p:nvPr/>
          </p:nvSpPr>
          <p:spPr>
            <a:xfrm>
              <a:off x="7759600" y="4781400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Gleichschenkliges Dreieck 57"/>
            <p:cNvSpPr/>
            <p:nvPr/>
          </p:nvSpPr>
          <p:spPr>
            <a:xfrm>
              <a:off x="8968666" y="5075311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Gleichschenkliges Dreieck 58"/>
            <p:cNvSpPr/>
            <p:nvPr/>
          </p:nvSpPr>
          <p:spPr>
            <a:xfrm>
              <a:off x="9020332" y="5876856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Gleichschenkliges Dreieck 59"/>
            <p:cNvSpPr/>
            <p:nvPr/>
          </p:nvSpPr>
          <p:spPr>
            <a:xfrm>
              <a:off x="9292508" y="5210125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Gleichschenkliges Dreieck 60"/>
            <p:cNvSpPr/>
            <p:nvPr/>
          </p:nvSpPr>
          <p:spPr>
            <a:xfrm>
              <a:off x="9318011" y="6144916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Gleichschenkliges Dreieck 61"/>
            <p:cNvSpPr/>
            <p:nvPr/>
          </p:nvSpPr>
          <p:spPr>
            <a:xfrm>
              <a:off x="9314170" y="4770406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Gleichschenkliges Dreieck 62"/>
            <p:cNvSpPr/>
            <p:nvPr/>
          </p:nvSpPr>
          <p:spPr>
            <a:xfrm>
              <a:off x="8820159" y="4781401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Gleichschenkliges Dreieck 63"/>
            <p:cNvSpPr/>
            <p:nvPr/>
          </p:nvSpPr>
          <p:spPr>
            <a:xfrm>
              <a:off x="8645367" y="6195232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Gleichschenkliges Dreieck 64"/>
            <p:cNvSpPr/>
            <p:nvPr/>
          </p:nvSpPr>
          <p:spPr>
            <a:xfrm>
              <a:off x="7690589" y="6177298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6" name="Gerade Verbindung mit Pfeil 65"/>
            <p:cNvCxnSpPr>
              <a:cxnSpLocks/>
            </p:cNvCxnSpPr>
            <p:nvPr/>
          </p:nvCxnSpPr>
          <p:spPr>
            <a:xfrm flipV="1">
              <a:off x="8315611" y="5674225"/>
              <a:ext cx="581227" cy="6404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>
            <a:xfrm flipH="1">
              <a:off x="8260083" y="5366590"/>
              <a:ext cx="624774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Gleichschenkliges Dreieck 45">
              <a:extLst>
                <a:ext uri="{FF2B5EF4-FFF2-40B4-BE49-F238E27FC236}">
                  <a16:creationId xmlns:a16="http://schemas.microsoft.com/office/drawing/2014/main" id="{7A1319ED-E2EB-8753-6230-10DC2D5BF651}"/>
                </a:ext>
              </a:extLst>
            </p:cNvPr>
            <p:cNvSpPr/>
            <p:nvPr/>
          </p:nvSpPr>
          <p:spPr>
            <a:xfrm>
              <a:off x="9215902" y="5608126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7" name="Gerade Verbindung mit Pfeil 76">
              <a:extLst>
                <a:ext uri="{FF2B5EF4-FFF2-40B4-BE49-F238E27FC236}">
                  <a16:creationId xmlns:a16="http://schemas.microsoft.com/office/drawing/2014/main" id="{6FB36978-FDA4-0BE3-C0D7-809EEA684E1D}"/>
                </a:ext>
              </a:extLst>
            </p:cNvPr>
            <p:cNvCxnSpPr>
              <a:cxnSpLocks/>
            </p:cNvCxnSpPr>
            <p:nvPr/>
          </p:nvCxnSpPr>
          <p:spPr>
            <a:xfrm>
              <a:off x="7116776" y="5607653"/>
              <a:ext cx="395305" cy="377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C99FCAA-4D6E-6C84-1A86-6F28FF92303A}"/>
              </a:ext>
            </a:extLst>
          </p:cNvPr>
          <p:cNvGrpSpPr/>
          <p:nvPr/>
        </p:nvGrpSpPr>
        <p:grpSpPr>
          <a:xfrm>
            <a:off x="9558479" y="4691624"/>
            <a:ext cx="2373442" cy="2117885"/>
            <a:chOff x="9558479" y="4691624"/>
            <a:chExt cx="2373442" cy="2117885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CE77494D-20AD-BDB5-ECCB-DA3937BC1794}"/>
                </a:ext>
              </a:extLst>
            </p:cNvPr>
            <p:cNvSpPr/>
            <p:nvPr/>
          </p:nvSpPr>
          <p:spPr>
            <a:xfrm>
              <a:off x="10008959" y="4691624"/>
              <a:ext cx="1922962" cy="170838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53B92B7F-AEC1-089A-D446-CCC1065C525C}"/>
                </a:ext>
              </a:extLst>
            </p:cNvPr>
            <p:cNvSpPr/>
            <p:nvPr/>
          </p:nvSpPr>
          <p:spPr>
            <a:xfrm>
              <a:off x="10493344" y="4979630"/>
              <a:ext cx="583691" cy="112143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1376940" y="6440177"/>
              <a:ext cx="467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/>
                <a:t>2</a:t>
              </a:r>
              <a:endParaRPr lang="en-US" dirty="0"/>
            </a:p>
          </p:txBody>
        </p:sp>
        <p:sp>
          <p:nvSpPr>
            <p:cNvPr id="76" name="Ellipse 75"/>
            <p:cNvSpPr/>
            <p:nvPr/>
          </p:nvSpPr>
          <p:spPr>
            <a:xfrm flipH="1">
              <a:off x="10591562" y="5224957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Gleichschenkliges Dreieck 81"/>
            <p:cNvSpPr/>
            <p:nvPr/>
          </p:nvSpPr>
          <p:spPr>
            <a:xfrm>
              <a:off x="10811346" y="5062497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Gleichschenkliges Dreieck 82"/>
            <p:cNvSpPr/>
            <p:nvPr/>
          </p:nvSpPr>
          <p:spPr>
            <a:xfrm>
              <a:off x="10821636" y="5369538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Gleichschenkliges Dreieck 84"/>
            <p:cNvSpPr/>
            <p:nvPr/>
          </p:nvSpPr>
          <p:spPr>
            <a:xfrm>
              <a:off x="10843149" y="5633889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Gleichschenkliges Dreieck 85"/>
            <p:cNvSpPr/>
            <p:nvPr/>
          </p:nvSpPr>
          <p:spPr>
            <a:xfrm>
              <a:off x="10591562" y="5549882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Gleichschenkliges Dreieck 87"/>
            <p:cNvSpPr/>
            <p:nvPr/>
          </p:nvSpPr>
          <p:spPr>
            <a:xfrm>
              <a:off x="10664886" y="5851757"/>
              <a:ext cx="129397" cy="13273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Ellipse 93"/>
            <p:cNvSpPr/>
            <p:nvPr/>
          </p:nvSpPr>
          <p:spPr>
            <a:xfrm flipH="1">
              <a:off x="11320542" y="4828293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Ellipse 94"/>
            <p:cNvSpPr/>
            <p:nvPr/>
          </p:nvSpPr>
          <p:spPr>
            <a:xfrm flipH="1">
              <a:off x="10380027" y="4846065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Ellipse 95"/>
            <p:cNvSpPr/>
            <p:nvPr/>
          </p:nvSpPr>
          <p:spPr>
            <a:xfrm flipH="1">
              <a:off x="11657311" y="6021341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Ellipse 96"/>
            <p:cNvSpPr/>
            <p:nvPr/>
          </p:nvSpPr>
          <p:spPr>
            <a:xfrm flipH="1">
              <a:off x="11660625" y="5072475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 flipH="1">
              <a:off x="10258049" y="6141138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Ellipse 98"/>
            <p:cNvSpPr/>
            <p:nvPr/>
          </p:nvSpPr>
          <p:spPr>
            <a:xfrm flipH="1">
              <a:off x="10195637" y="5745315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Ellipse 99"/>
            <p:cNvSpPr/>
            <p:nvPr/>
          </p:nvSpPr>
          <p:spPr>
            <a:xfrm flipH="1">
              <a:off x="10233131" y="5216823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Ellipse 100"/>
            <p:cNvSpPr/>
            <p:nvPr/>
          </p:nvSpPr>
          <p:spPr>
            <a:xfrm flipH="1">
              <a:off x="11746236" y="5556291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4FF8811C-C077-842F-755D-8CF531257830}"/>
                </a:ext>
              </a:extLst>
            </p:cNvPr>
            <p:cNvSpPr/>
            <p:nvPr/>
          </p:nvSpPr>
          <p:spPr>
            <a:xfrm flipH="1">
              <a:off x="11276295" y="6192494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8" name="Gerade Verbindung mit Pfeil 77">
              <a:extLst>
                <a:ext uri="{FF2B5EF4-FFF2-40B4-BE49-F238E27FC236}">
                  <a16:creationId xmlns:a16="http://schemas.microsoft.com/office/drawing/2014/main" id="{E6CD52B8-A12F-83E5-1B6D-9930034F4EEE}"/>
                </a:ext>
              </a:extLst>
            </p:cNvPr>
            <p:cNvCxnSpPr>
              <a:cxnSpLocks/>
            </p:cNvCxnSpPr>
            <p:nvPr/>
          </p:nvCxnSpPr>
          <p:spPr>
            <a:xfrm>
              <a:off x="9558479" y="5603882"/>
              <a:ext cx="395305" cy="377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9AF5A873-1E8B-83D5-EBB7-90FFFA29FAD0}"/>
                </a:ext>
              </a:extLst>
            </p:cNvPr>
            <p:cNvSpPr/>
            <p:nvPr/>
          </p:nvSpPr>
          <p:spPr>
            <a:xfrm flipH="1">
              <a:off x="11238917" y="5249408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BD29AE2C-1A99-61EA-76FA-D45EFFA55F71}"/>
                </a:ext>
              </a:extLst>
            </p:cNvPr>
            <p:cNvSpPr/>
            <p:nvPr/>
          </p:nvSpPr>
          <p:spPr>
            <a:xfrm flipH="1">
              <a:off x="11357828" y="5720951"/>
              <a:ext cx="138023" cy="134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239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1640770" y="6484461"/>
            <a:ext cx="46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3</a:t>
            </a:r>
            <a:endParaRPr lang="en-US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25920" y="44530"/>
            <a:ext cx="10030629" cy="57608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-112" charset="-128"/>
                <a:cs typeface="Geneva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9pPr>
          </a:lstStyle>
          <a:p>
            <a:pPr algn="l"/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</a:t>
            </a:r>
            <a:r>
              <a:rPr lang="de-DE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Experiment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193025" y="2537896"/>
            <a:ext cx="174381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/>
              <a:t>Blastospores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M. brunneum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0.9% NaCl</a:t>
            </a:r>
            <a:endParaRPr lang="de-DE" sz="1400" b="1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3027755" y="3849146"/>
            <a:ext cx="1857395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/>
              <a:t>Treat2 – 3x </a:t>
            </a:r>
            <a:r>
              <a:rPr lang="de-DE" sz="1600" b="1" u="sng" dirty="0" err="1"/>
              <a:t>Wash</a:t>
            </a:r>
            <a:endParaRPr lang="de-DE" sz="1600" b="1" u="sng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2400 </a:t>
            </a:r>
            <a:r>
              <a:rPr lang="de-DE" sz="1400" b="1" i="1" dirty="0" err="1"/>
              <a:t>xg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 err="1">
                <a:solidFill>
                  <a:srgbClr val="FF0000"/>
                </a:solidFill>
              </a:rPr>
              <a:t>MilliQ</a:t>
            </a:r>
            <a:r>
              <a:rPr lang="de-DE" sz="1400" b="1" i="1" dirty="0">
                <a:solidFill>
                  <a:srgbClr val="FF0000"/>
                </a:solidFill>
              </a:rPr>
              <a:t> (15 </a:t>
            </a:r>
            <a:r>
              <a:rPr lang="el-GR" sz="1400" b="1" i="1" dirty="0">
                <a:solidFill>
                  <a:srgbClr val="FF0000"/>
                </a:solidFill>
              </a:rPr>
              <a:t>Ω</a:t>
            </a:r>
            <a:r>
              <a:rPr lang="de-DE" sz="1400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3027756" y="2532190"/>
            <a:ext cx="185739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/>
              <a:t>Treat1 - 3x </a:t>
            </a:r>
            <a:r>
              <a:rPr lang="de-DE" sz="1600" b="1" u="sng" dirty="0" err="1"/>
              <a:t>Wash</a:t>
            </a:r>
            <a:endParaRPr lang="de-DE" sz="1600" b="1" u="sng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2400 </a:t>
            </a:r>
            <a:r>
              <a:rPr lang="de-DE" sz="1400" b="1" i="1" dirty="0" err="1"/>
              <a:t>xg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FF0000"/>
                </a:solidFill>
              </a:rPr>
              <a:t>0.9% NaCl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5820463" y="2533565"/>
            <a:ext cx="201638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/>
              <a:t>Treat1 - </a:t>
            </a:r>
            <a:r>
              <a:rPr lang="de-DE" sz="1600" b="1" u="sng" dirty="0" err="1"/>
              <a:t>Incubation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FF0000"/>
                </a:solidFill>
              </a:rPr>
              <a:t>20 % Trehalose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20 min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5820463" y="5120488"/>
            <a:ext cx="201638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/>
              <a:t>Treat2 - </a:t>
            </a:r>
            <a:r>
              <a:rPr lang="de-DE" sz="1600" b="1" u="sng" dirty="0" err="1"/>
              <a:t>Incubation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FF0000"/>
                </a:solidFill>
              </a:rPr>
              <a:t>20 % Trehalose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20 min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8885744" y="1668193"/>
            <a:ext cx="2782867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/>
              <a:t>Treat1 A - </a:t>
            </a:r>
            <a:r>
              <a:rPr lang="de-DE" sz="1600" b="1" u="sng" dirty="0" err="1"/>
              <a:t>Drying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FF0000"/>
                </a:solidFill>
              </a:rPr>
              <a:t>0.9% NaCl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18 h </a:t>
            </a:r>
            <a:r>
              <a:rPr lang="de-DE" sz="1400" b="1" i="1" dirty="0" err="1"/>
              <a:t>air</a:t>
            </a:r>
            <a:r>
              <a:rPr lang="de-DE" sz="1400" b="1" i="1" dirty="0"/>
              <a:t> </a:t>
            </a:r>
            <a:r>
              <a:rPr lang="de-DE" sz="1400" b="1" i="1" dirty="0" err="1"/>
              <a:t>drying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0,48 m/s, 20°C, 30% rh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 err="1"/>
              <a:t>target</a:t>
            </a:r>
            <a:r>
              <a:rPr lang="de-DE" sz="1400" b="1" i="1" dirty="0"/>
              <a:t> </a:t>
            </a:r>
            <a:r>
              <a:rPr lang="de-DE" sz="1400" b="1" i="1" dirty="0" err="1"/>
              <a:t>a</a:t>
            </a:r>
            <a:r>
              <a:rPr lang="de-DE" sz="1400" b="1" i="1" baseline="-25000" dirty="0" err="1"/>
              <a:t>W</a:t>
            </a:r>
            <a:r>
              <a:rPr lang="de-DE" sz="1400" b="1" i="1" dirty="0"/>
              <a:t> &lt;0,35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8889763" y="2975213"/>
            <a:ext cx="278269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/>
              <a:t>Treat1 B - </a:t>
            </a:r>
            <a:r>
              <a:rPr lang="de-DE" sz="1600" b="1" u="sng" dirty="0" err="1"/>
              <a:t>Drying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FF0000"/>
                </a:solidFill>
              </a:rPr>
              <a:t>20 % </a:t>
            </a:r>
            <a:r>
              <a:rPr lang="de-DE" sz="1400" b="1" i="1" dirty="0" err="1">
                <a:solidFill>
                  <a:srgbClr val="FF0000"/>
                </a:solidFill>
              </a:rPr>
              <a:t>Trehalose</a:t>
            </a:r>
            <a:r>
              <a:rPr lang="de-DE" sz="1400" b="1" i="1" dirty="0">
                <a:solidFill>
                  <a:srgbClr val="FF0000"/>
                </a:solidFill>
              </a:rPr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18 h </a:t>
            </a:r>
            <a:r>
              <a:rPr lang="de-DE" sz="1400" b="1" i="1" dirty="0" err="1"/>
              <a:t>air</a:t>
            </a:r>
            <a:r>
              <a:rPr lang="de-DE" sz="1400" b="1" i="1" dirty="0"/>
              <a:t> </a:t>
            </a:r>
            <a:r>
              <a:rPr lang="de-DE" sz="1400" b="1" i="1" dirty="0" err="1"/>
              <a:t>drying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0,48 m/s, 20°C, 30% rh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 err="1"/>
              <a:t>target</a:t>
            </a:r>
            <a:r>
              <a:rPr lang="de-DE" sz="1400" b="1" i="1" dirty="0"/>
              <a:t> </a:t>
            </a:r>
            <a:r>
              <a:rPr lang="de-DE" sz="1400" b="1" i="1" dirty="0" err="1"/>
              <a:t>a</a:t>
            </a:r>
            <a:r>
              <a:rPr lang="de-DE" sz="1400" b="1" i="1" baseline="-25000" dirty="0" err="1"/>
              <a:t>W</a:t>
            </a:r>
            <a:r>
              <a:rPr lang="de-DE" sz="1400" b="1" i="1" dirty="0"/>
              <a:t> &lt;0,35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8885745" y="4276273"/>
            <a:ext cx="278286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/>
              <a:t>Treat2 A - </a:t>
            </a:r>
            <a:r>
              <a:rPr lang="de-DE" sz="1600" b="1" u="sng" dirty="0" err="1"/>
              <a:t>Drying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FF0000"/>
                </a:solidFill>
              </a:rPr>
              <a:t>0.9% NaCl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18 h </a:t>
            </a:r>
            <a:r>
              <a:rPr lang="de-DE" sz="1400" b="1" i="1" dirty="0" err="1"/>
              <a:t>air</a:t>
            </a:r>
            <a:r>
              <a:rPr lang="de-DE" sz="1400" b="1" i="1" dirty="0"/>
              <a:t> </a:t>
            </a:r>
            <a:r>
              <a:rPr lang="de-DE" sz="1400" b="1" i="1" dirty="0" err="1"/>
              <a:t>drying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0,48 m/s, 20°C, 30% rh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 err="1"/>
              <a:t>target</a:t>
            </a:r>
            <a:r>
              <a:rPr lang="de-DE" sz="1400" b="1" i="1" dirty="0"/>
              <a:t> </a:t>
            </a:r>
            <a:r>
              <a:rPr lang="de-DE" sz="1400" b="1" i="1" dirty="0" err="1"/>
              <a:t>a</a:t>
            </a:r>
            <a:r>
              <a:rPr lang="de-DE" sz="1400" b="1" i="1" baseline="-25000" dirty="0" err="1"/>
              <a:t>W</a:t>
            </a:r>
            <a:r>
              <a:rPr lang="de-DE" sz="1400" b="1" i="1" dirty="0"/>
              <a:t> &lt;0,35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8889591" y="5577333"/>
            <a:ext cx="278286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/>
              <a:t>Treat2 B - </a:t>
            </a:r>
            <a:r>
              <a:rPr lang="de-DE" sz="1600" b="1" u="sng" dirty="0" err="1"/>
              <a:t>Drying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FF0000"/>
                </a:solidFill>
              </a:rPr>
              <a:t>20 % </a:t>
            </a:r>
            <a:r>
              <a:rPr lang="de-DE" sz="1400" b="1" i="1" dirty="0" err="1">
                <a:solidFill>
                  <a:srgbClr val="FF0000"/>
                </a:solidFill>
              </a:rPr>
              <a:t>Trehalose</a:t>
            </a:r>
            <a:r>
              <a:rPr lang="de-DE" sz="1400" b="1" i="1" dirty="0">
                <a:solidFill>
                  <a:srgbClr val="FF0000"/>
                </a:solidFill>
              </a:rPr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18 h </a:t>
            </a:r>
            <a:r>
              <a:rPr lang="de-DE" sz="1400" b="1" i="1" dirty="0" err="1"/>
              <a:t>air</a:t>
            </a:r>
            <a:r>
              <a:rPr lang="de-DE" sz="1400" b="1" i="1" dirty="0"/>
              <a:t> </a:t>
            </a:r>
            <a:r>
              <a:rPr lang="de-DE" sz="1400" b="1" i="1" dirty="0" err="1"/>
              <a:t>drying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0,48 m/s, 20°C, 30% rh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 err="1"/>
              <a:t>target</a:t>
            </a:r>
            <a:r>
              <a:rPr lang="de-DE" sz="1400" b="1" i="1" dirty="0"/>
              <a:t> </a:t>
            </a:r>
            <a:r>
              <a:rPr lang="de-DE" sz="1400" b="1" i="1" dirty="0" err="1"/>
              <a:t>a</a:t>
            </a:r>
            <a:r>
              <a:rPr lang="de-DE" sz="1400" b="1" i="1" baseline="-25000" dirty="0" err="1"/>
              <a:t>W</a:t>
            </a:r>
            <a:r>
              <a:rPr lang="de-DE" sz="1400" b="1" i="1" dirty="0"/>
              <a:t> &lt;0,35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3027755" y="1218579"/>
            <a:ext cx="185739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 err="1"/>
              <a:t>Ctrl</a:t>
            </a:r>
            <a:r>
              <a:rPr lang="de-DE" sz="1600" b="1" u="sng" dirty="0"/>
              <a:t> – 3x </a:t>
            </a:r>
            <a:r>
              <a:rPr lang="de-DE" sz="1600" b="1" u="sng" dirty="0" err="1"/>
              <a:t>Wash</a:t>
            </a:r>
            <a:endParaRPr lang="de-DE" sz="1600" b="1" u="sng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2400 </a:t>
            </a:r>
            <a:r>
              <a:rPr lang="de-DE" sz="1400" b="1" i="1" dirty="0" err="1"/>
              <a:t>xg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FF0000"/>
                </a:solidFill>
              </a:rPr>
              <a:t>0.9% NaCl</a:t>
            </a: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8889591" y="357508"/>
            <a:ext cx="2782867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 err="1"/>
              <a:t>Ctrl</a:t>
            </a:r>
            <a:r>
              <a:rPr lang="de-DE" sz="1600" b="1" u="sng" dirty="0"/>
              <a:t> - </a:t>
            </a:r>
            <a:r>
              <a:rPr lang="de-DE" sz="1600" b="1" u="sng" dirty="0" err="1"/>
              <a:t>Drying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FF0000"/>
                </a:solidFill>
              </a:rPr>
              <a:t>0.9% NaCl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18 h </a:t>
            </a:r>
            <a:r>
              <a:rPr lang="de-DE" sz="1400" b="1" i="1" dirty="0" err="1"/>
              <a:t>air</a:t>
            </a:r>
            <a:r>
              <a:rPr lang="de-DE" sz="1400" b="1" i="1" dirty="0"/>
              <a:t> </a:t>
            </a:r>
            <a:r>
              <a:rPr lang="de-DE" sz="1400" b="1" i="1" dirty="0" err="1"/>
              <a:t>drying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0,48 m/s, 20°C, 30% rh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 err="1"/>
              <a:t>target</a:t>
            </a:r>
            <a:r>
              <a:rPr lang="de-DE" sz="1400" b="1" i="1" dirty="0"/>
              <a:t> </a:t>
            </a:r>
            <a:r>
              <a:rPr lang="de-DE" sz="1400" b="1" i="1" dirty="0" err="1"/>
              <a:t>a</a:t>
            </a:r>
            <a:r>
              <a:rPr lang="de-DE" sz="1400" b="1" i="1" baseline="-25000" dirty="0" err="1"/>
              <a:t>W</a:t>
            </a:r>
            <a:r>
              <a:rPr lang="de-DE" sz="1400" b="1" i="1" dirty="0"/>
              <a:t> &lt;0,35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C2C00A1A-7F58-4771-B3D2-4F11AF677F66}"/>
              </a:ext>
            </a:extLst>
          </p:cNvPr>
          <p:cNvSpPr txBox="1"/>
          <p:nvPr/>
        </p:nvSpPr>
        <p:spPr>
          <a:xfrm>
            <a:off x="5820463" y="1218579"/>
            <a:ext cx="2016383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 err="1"/>
              <a:t>Ctrl</a:t>
            </a:r>
            <a:r>
              <a:rPr lang="de-DE" sz="1600" b="1" u="sng" dirty="0"/>
              <a:t> - </a:t>
            </a:r>
            <a:r>
              <a:rPr lang="de-DE" sz="1600" b="1" u="sng" dirty="0" err="1"/>
              <a:t>Incubation</a:t>
            </a:r>
            <a:endParaRPr lang="de-DE" sz="1400" b="1" i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FF0000"/>
                </a:solidFill>
              </a:rPr>
              <a:t>0.9% NaCl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i="1" dirty="0"/>
              <a:t>20 min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7842748" y="5173177"/>
            <a:ext cx="1027700" cy="1190329"/>
            <a:chOff x="7842748" y="5173177"/>
            <a:chExt cx="1027700" cy="1190329"/>
          </a:xfrm>
        </p:grpSpPr>
        <p:cxnSp>
          <p:nvCxnSpPr>
            <p:cNvPr id="141" name="Gerade Verbindung mit Pfeil 140"/>
            <p:cNvCxnSpPr/>
            <p:nvPr/>
          </p:nvCxnSpPr>
          <p:spPr>
            <a:xfrm rot="2700000" flipV="1">
              <a:off x="8356598" y="4659327"/>
              <a:ext cx="0" cy="102770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Gerade Verbindung mit Pfeil 141"/>
            <p:cNvCxnSpPr/>
            <p:nvPr/>
          </p:nvCxnSpPr>
          <p:spPr>
            <a:xfrm rot="8100000" flipV="1">
              <a:off x="8358792" y="5335806"/>
              <a:ext cx="0" cy="102770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" name="Gruppieren 142"/>
          <p:cNvGrpSpPr/>
          <p:nvPr/>
        </p:nvGrpSpPr>
        <p:grpSpPr>
          <a:xfrm>
            <a:off x="7842748" y="2578176"/>
            <a:ext cx="1027700" cy="1190329"/>
            <a:chOff x="7842748" y="5173177"/>
            <a:chExt cx="1027700" cy="1190329"/>
          </a:xfrm>
        </p:grpSpPr>
        <p:cxnSp>
          <p:nvCxnSpPr>
            <p:cNvPr id="144" name="Gerade Verbindung mit Pfeil 143"/>
            <p:cNvCxnSpPr/>
            <p:nvPr/>
          </p:nvCxnSpPr>
          <p:spPr>
            <a:xfrm rot="2700000" flipV="1">
              <a:off x="8356598" y="4659327"/>
              <a:ext cx="0" cy="102770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Gerade Verbindung mit Pfeil 144"/>
            <p:cNvCxnSpPr/>
            <p:nvPr/>
          </p:nvCxnSpPr>
          <p:spPr>
            <a:xfrm rot="8100000" flipV="1">
              <a:off x="8358792" y="5335806"/>
              <a:ext cx="0" cy="102770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6" name="Gerade Verbindung mit Pfeil 145"/>
          <p:cNvCxnSpPr/>
          <p:nvPr/>
        </p:nvCxnSpPr>
        <p:spPr>
          <a:xfrm rot="8100000" flipV="1">
            <a:off x="5360707" y="4129731"/>
            <a:ext cx="0" cy="1027700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8" name="Gruppieren 147"/>
          <p:cNvGrpSpPr/>
          <p:nvPr/>
        </p:nvGrpSpPr>
        <p:grpSpPr>
          <a:xfrm>
            <a:off x="1936835" y="2632321"/>
            <a:ext cx="1027700" cy="1190329"/>
            <a:chOff x="7842748" y="5173177"/>
            <a:chExt cx="1027700" cy="1190329"/>
          </a:xfrm>
        </p:grpSpPr>
        <p:cxnSp>
          <p:nvCxnSpPr>
            <p:cNvPr id="149" name="Gerade Verbindung mit Pfeil 148"/>
            <p:cNvCxnSpPr/>
            <p:nvPr/>
          </p:nvCxnSpPr>
          <p:spPr>
            <a:xfrm rot="2700000" flipV="1">
              <a:off x="8356598" y="4659327"/>
              <a:ext cx="0" cy="102770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Gerade Verbindung mit Pfeil 149"/>
            <p:cNvCxnSpPr/>
            <p:nvPr/>
          </p:nvCxnSpPr>
          <p:spPr>
            <a:xfrm rot="8100000" flipV="1">
              <a:off x="8358792" y="5335806"/>
              <a:ext cx="0" cy="1027700"/>
            </a:xfrm>
            <a:prstGeom prst="straightConnector1">
              <a:avLst/>
            </a:prstGeom>
            <a:ln w="762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1" name="Gerade Verbindung mit Pfeil 150"/>
          <p:cNvCxnSpPr/>
          <p:nvPr/>
        </p:nvCxnSpPr>
        <p:spPr>
          <a:xfrm>
            <a:off x="2169000" y="2967998"/>
            <a:ext cx="645032" cy="7215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Gerade Verbindung mit Pfeil 151"/>
          <p:cNvCxnSpPr/>
          <p:nvPr/>
        </p:nvCxnSpPr>
        <p:spPr>
          <a:xfrm rot="2700000" flipV="1">
            <a:off x="8314365" y="717190"/>
            <a:ext cx="0" cy="1027700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Gerade Verbindung mit Pfeil 152"/>
          <p:cNvCxnSpPr/>
          <p:nvPr/>
        </p:nvCxnSpPr>
        <p:spPr>
          <a:xfrm>
            <a:off x="5043886" y="1660246"/>
            <a:ext cx="645032" cy="7215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Gerade Verbindung mit Pfeil 153"/>
          <p:cNvCxnSpPr/>
          <p:nvPr/>
        </p:nvCxnSpPr>
        <p:spPr>
          <a:xfrm>
            <a:off x="4994510" y="2975213"/>
            <a:ext cx="645032" cy="7215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827" y="332570"/>
            <a:ext cx="7267062" cy="5562527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1856" y="659677"/>
            <a:ext cx="6714622" cy="6103431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err="1"/>
              <a:t>Hypotheses</a:t>
            </a:r>
            <a:r>
              <a:rPr lang="de-DE" sz="1800" b="1" dirty="0"/>
              <a:t>:	</a:t>
            </a:r>
          </a:p>
          <a:p>
            <a:pPr marL="0" indent="0">
              <a:buNone/>
            </a:pPr>
            <a:r>
              <a:rPr lang="de-DE" sz="1800" b="1" dirty="0"/>
              <a:t>	</a:t>
            </a:r>
            <a:r>
              <a:rPr lang="de-DE" sz="1600" b="1" dirty="0"/>
              <a:t>1. </a:t>
            </a:r>
            <a:r>
              <a:rPr lang="de-DE" sz="1600" b="1" dirty="0" err="1">
                <a:solidFill>
                  <a:srgbClr val="FF0000"/>
                </a:solidFill>
              </a:rPr>
              <a:t>MilliQ-washed</a:t>
            </a:r>
            <a:r>
              <a:rPr lang="de-DE" sz="1600" b="1" dirty="0"/>
              <a:t> blastospores </a:t>
            </a:r>
            <a:r>
              <a:rPr lang="de-DE" sz="1600" b="1" dirty="0" err="1"/>
              <a:t>exhibit</a:t>
            </a:r>
            <a:r>
              <a:rPr lang="de-DE" sz="1600" b="1" dirty="0"/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higher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	</a:t>
            </a:r>
            <a:r>
              <a:rPr lang="de-DE" sz="1600" b="1" dirty="0" err="1">
                <a:solidFill>
                  <a:srgbClr val="FF0000"/>
                </a:solidFill>
              </a:rPr>
              <a:t>viability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due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increased</a:t>
            </a:r>
            <a:r>
              <a:rPr lang="de-DE" sz="1600" b="1" dirty="0"/>
              <a:t> trehalose </a:t>
            </a:r>
            <a:r>
              <a:rPr lang="de-DE" sz="1600" b="1" dirty="0" err="1"/>
              <a:t>uptake</a:t>
            </a:r>
            <a:endParaRPr lang="de-DE" sz="1600" b="1" dirty="0"/>
          </a:p>
          <a:p>
            <a:pPr marL="0" indent="0">
              <a:buNone/>
            </a:pPr>
            <a:endParaRPr lang="de-DE" sz="1000" b="1" dirty="0"/>
          </a:p>
          <a:p>
            <a:pPr marL="0" indent="0">
              <a:buNone/>
            </a:pPr>
            <a:r>
              <a:rPr lang="de-DE" sz="1600" b="1" dirty="0"/>
              <a:t>	2. </a:t>
            </a:r>
            <a:r>
              <a:rPr lang="de-DE" sz="1600" b="1" dirty="0">
                <a:solidFill>
                  <a:srgbClr val="FF0000"/>
                </a:solidFill>
              </a:rPr>
              <a:t>Residual trehalose </a:t>
            </a:r>
            <a:r>
              <a:rPr lang="de-DE" sz="1600" b="1" dirty="0" err="1"/>
              <a:t>is</a:t>
            </a:r>
            <a:r>
              <a:rPr lang="de-DE" sz="1600" b="1" dirty="0"/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problematic</a:t>
            </a:r>
            <a:r>
              <a:rPr lang="de-DE" sz="1600" b="1" dirty="0"/>
              <a:t> in </a:t>
            </a:r>
            <a:r>
              <a:rPr lang="de-DE" sz="1600" b="1" dirty="0" err="1"/>
              <a:t>formulations</a:t>
            </a:r>
            <a:endParaRPr lang="de-DE" sz="16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 err="1"/>
              <a:t>Results</a:t>
            </a:r>
            <a:r>
              <a:rPr lang="de-DE" sz="1800" b="1" dirty="0"/>
              <a:t>:		</a:t>
            </a:r>
          </a:p>
          <a:p>
            <a:pPr marL="0" indent="0">
              <a:buNone/>
            </a:pPr>
            <a:r>
              <a:rPr lang="de-DE" sz="1800" b="1" dirty="0"/>
              <a:t>	</a:t>
            </a:r>
            <a:r>
              <a:rPr lang="de-DE" sz="1600" b="1" dirty="0"/>
              <a:t>1. Trehalose </a:t>
            </a:r>
            <a:r>
              <a:rPr lang="de-DE" sz="1600" b="1" dirty="0" err="1"/>
              <a:t>increases</a:t>
            </a:r>
            <a:r>
              <a:rPr lang="de-DE" sz="1600" b="1" dirty="0"/>
              <a:t> </a:t>
            </a:r>
            <a:r>
              <a:rPr lang="de-DE" sz="1600" b="1" dirty="0" err="1"/>
              <a:t>viability</a:t>
            </a:r>
            <a:endParaRPr lang="de-DE" sz="1600" b="1" dirty="0"/>
          </a:p>
          <a:p>
            <a:pPr marL="0" indent="0">
              <a:buNone/>
            </a:pPr>
            <a:endParaRPr lang="de-DE" sz="1000" b="1" dirty="0"/>
          </a:p>
          <a:p>
            <a:pPr marL="0" indent="0">
              <a:buNone/>
            </a:pPr>
            <a:r>
              <a:rPr lang="de-DE" sz="1600" b="1" dirty="0"/>
              <a:t>	2. </a:t>
            </a:r>
            <a:r>
              <a:rPr lang="de-DE" sz="1600" b="1" dirty="0" err="1"/>
              <a:t>MilliQ-wash</a:t>
            </a:r>
            <a:r>
              <a:rPr lang="de-DE" sz="1600" b="1" dirty="0"/>
              <a:t> </a:t>
            </a:r>
            <a:r>
              <a:rPr lang="de-DE" sz="1600" b="1" dirty="0" err="1"/>
              <a:t>increases</a:t>
            </a:r>
            <a:r>
              <a:rPr lang="de-DE" sz="1600" b="1" dirty="0"/>
              <a:t> </a:t>
            </a:r>
            <a:r>
              <a:rPr lang="de-DE" sz="1600" b="1" dirty="0" err="1"/>
              <a:t>viability</a:t>
            </a:r>
            <a:endParaRPr lang="de-DE" sz="1600" b="1" dirty="0"/>
          </a:p>
          <a:p>
            <a:pPr marL="0" indent="0">
              <a:buNone/>
            </a:pPr>
            <a:endParaRPr lang="de-DE" sz="1000" b="1" dirty="0"/>
          </a:p>
          <a:p>
            <a:pPr marL="0" indent="0">
              <a:buNone/>
            </a:pPr>
            <a:r>
              <a:rPr lang="de-DE" sz="1600" b="1" dirty="0"/>
              <a:t>	3. </a:t>
            </a:r>
            <a:r>
              <a:rPr lang="de-DE" sz="1600" b="1" dirty="0" err="1"/>
              <a:t>drying</a:t>
            </a:r>
            <a:r>
              <a:rPr lang="de-DE" sz="1600" b="1" dirty="0"/>
              <a:t> in </a:t>
            </a:r>
            <a:r>
              <a:rPr lang="de-DE" sz="1600" b="1" dirty="0" err="1"/>
              <a:t>trehalose</a:t>
            </a:r>
            <a:r>
              <a:rPr lang="de-DE" sz="1600" b="1" dirty="0"/>
              <a:t> vs. NaCl 					</a:t>
            </a:r>
            <a:r>
              <a:rPr lang="de-DE" sz="1600" b="1" dirty="0" err="1"/>
              <a:t>increases</a:t>
            </a:r>
            <a:r>
              <a:rPr lang="de-DE" sz="1600" b="1" dirty="0"/>
              <a:t> </a:t>
            </a:r>
            <a:r>
              <a:rPr lang="de-DE" sz="1600" b="1" dirty="0" err="1"/>
              <a:t>viability</a:t>
            </a:r>
            <a:r>
              <a:rPr lang="de-DE" sz="1600" b="1" dirty="0"/>
              <a:t>, but…		   </a:t>
            </a:r>
            <a:r>
              <a:rPr lang="de-DE" sz="1600" b="1" dirty="0">
                <a:solidFill>
                  <a:srgbClr val="FF0000"/>
                </a:solidFill>
              </a:rPr>
              <a:t>final </a:t>
            </a:r>
            <a:r>
              <a:rPr lang="de-DE" sz="1600" b="1" dirty="0" err="1">
                <a:solidFill>
                  <a:srgbClr val="FF0000"/>
                </a:solidFill>
              </a:rPr>
              <a:t>a</a:t>
            </a:r>
            <a:r>
              <a:rPr lang="de-DE" sz="1600" b="1" baseline="-25000" dirty="0" err="1">
                <a:solidFill>
                  <a:srgbClr val="FF0000"/>
                </a:solidFill>
              </a:rPr>
              <a:t>W</a:t>
            </a:r>
            <a:r>
              <a:rPr lang="de-DE" sz="1600" b="1" baseline="-25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600" b="1" baseline="-25000" dirty="0"/>
              <a:t>									</a:t>
            </a:r>
            <a:r>
              <a:rPr lang="de-DE" sz="1600" b="1" dirty="0"/>
              <a:t>   Control:</a:t>
            </a:r>
            <a:r>
              <a:rPr lang="de-DE" sz="1800" b="1" dirty="0"/>
              <a:t>	</a:t>
            </a:r>
            <a:r>
              <a:rPr lang="de-DE" sz="1600" b="1" dirty="0"/>
              <a:t>0,306</a:t>
            </a:r>
            <a:br>
              <a:rPr lang="de-DE" sz="1800" b="1" dirty="0"/>
            </a:br>
            <a:r>
              <a:rPr lang="de-DE" sz="1800" b="1" dirty="0"/>
              <a:t>									   </a:t>
            </a:r>
            <a:r>
              <a:rPr lang="de-DE" sz="1600" b="1" dirty="0" err="1"/>
              <a:t>Treat</a:t>
            </a:r>
            <a:r>
              <a:rPr lang="de-DE" sz="1600" b="1" dirty="0"/>
              <a:t> 1a:	0,311</a:t>
            </a:r>
          </a:p>
          <a:p>
            <a:pPr marL="0" indent="0">
              <a:buNone/>
            </a:pPr>
            <a:r>
              <a:rPr lang="de-DE" sz="1600" b="1" dirty="0"/>
              <a:t>									   </a:t>
            </a:r>
            <a:r>
              <a:rPr lang="de-DE" sz="1600" b="1" dirty="0" err="1"/>
              <a:t>Treat</a:t>
            </a:r>
            <a:r>
              <a:rPr lang="de-DE" sz="1600" b="1" dirty="0"/>
              <a:t> 1b:	0,460</a:t>
            </a:r>
          </a:p>
          <a:p>
            <a:pPr marL="0" indent="0">
              <a:buNone/>
            </a:pPr>
            <a:r>
              <a:rPr lang="de-DE" sz="1600" b="1" dirty="0"/>
              <a:t>									   </a:t>
            </a:r>
            <a:r>
              <a:rPr lang="de-DE" sz="1600" b="1" dirty="0" err="1"/>
              <a:t>Treat</a:t>
            </a:r>
            <a:r>
              <a:rPr lang="de-DE" sz="1600" b="1" dirty="0"/>
              <a:t> 2a:	0,349</a:t>
            </a:r>
          </a:p>
          <a:p>
            <a:pPr marL="0" indent="0">
              <a:buNone/>
            </a:pPr>
            <a:r>
              <a:rPr lang="de-DE" sz="1600" b="1" dirty="0"/>
              <a:t>									   </a:t>
            </a:r>
            <a:r>
              <a:rPr lang="de-DE" sz="1600" b="1" dirty="0" err="1"/>
              <a:t>Treat</a:t>
            </a:r>
            <a:r>
              <a:rPr lang="de-DE" sz="1600" b="1" dirty="0"/>
              <a:t> 2b:	0,429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2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" y="44530"/>
            <a:ext cx="10030629" cy="576081"/>
          </a:xfrm>
        </p:spPr>
        <p:txBody>
          <a:bodyPr/>
          <a:lstStyle/>
          <a:p>
            <a:pPr algn="l"/>
            <a:r>
              <a:rPr lang="de-DE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de-DE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Viability</a:t>
            </a:r>
            <a:endParaRPr lang="de-DE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640770" y="6484461"/>
            <a:ext cx="46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4</a:t>
            </a:r>
            <a:endParaRPr lang="en-US" dirty="0"/>
          </a:p>
        </p:txBody>
      </p:sp>
      <p:pic>
        <p:nvPicPr>
          <p:cNvPr id="10" name="Grafik 9" descr="Ein Bild, das Tasse, Kaffee, weiß enthält.&#10;&#10;Automatisch generierte Beschreibung">
            <a:extLst>
              <a:ext uri="{FF2B5EF4-FFF2-40B4-BE49-F238E27FC236}">
                <a16:creationId xmlns:a16="http://schemas.microsoft.com/office/drawing/2014/main" id="{34A12970-240C-81E6-D895-76C2BE5F3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2" y="4263222"/>
            <a:ext cx="4267780" cy="240062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00824" y="6364359"/>
            <a:ext cx="2968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Treat</a:t>
            </a:r>
            <a:r>
              <a:rPr lang="de-DE" sz="1600" b="1" dirty="0"/>
              <a:t> 1a	                   </a:t>
            </a:r>
            <a:r>
              <a:rPr lang="de-DE" sz="1600" b="1" dirty="0" err="1"/>
              <a:t>Treat</a:t>
            </a:r>
            <a:r>
              <a:rPr lang="de-DE" sz="1600" b="1" dirty="0"/>
              <a:t> 1b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628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1319" y="790805"/>
            <a:ext cx="5570094" cy="5693656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rgbClr val="FF0000"/>
                </a:solidFill>
              </a:rPr>
              <a:t>In </a:t>
            </a:r>
            <a:r>
              <a:rPr lang="de-DE" sz="1800" b="1" dirty="0" err="1">
                <a:solidFill>
                  <a:srgbClr val="FF0000"/>
                </a:solidFill>
              </a:rPr>
              <a:t>repeat</a:t>
            </a:r>
            <a:r>
              <a:rPr lang="de-DE" sz="1800" b="1" dirty="0">
                <a:solidFill>
                  <a:srgbClr val="FF0000"/>
                </a:solidFill>
              </a:rPr>
              <a:t> </a:t>
            </a:r>
            <a:r>
              <a:rPr lang="de-DE" sz="1800" b="1" dirty="0" err="1">
                <a:solidFill>
                  <a:srgbClr val="FF0000"/>
                </a:solidFill>
              </a:rPr>
              <a:t>experiment</a:t>
            </a:r>
            <a:r>
              <a:rPr lang="de-DE" sz="1800" b="1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de-DE" sz="1600" b="1" dirty="0" err="1"/>
              <a:t>Conductivity</a:t>
            </a:r>
            <a:r>
              <a:rPr lang="de-DE" sz="1600" b="1" dirty="0"/>
              <a:t> </a:t>
            </a:r>
            <a:r>
              <a:rPr lang="de-DE" sz="1600" b="1" dirty="0" err="1"/>
              <a:t>measurement</a:t>
            </a:r>
            <a:br>
              <a:rPr lang="de-DE" sz="1600" b="1" dirty="0"/>
            </a:br>
            <a:r>
              <a:rPr lang="de-DE" sz="1600" b="1" dirty="0"/>
              <a:t>after </a:t>
            </a:r>
            <a:r>
              <a:rPr lang="de-DE" sz="1600" b="1" dirty="0" err="1"/>
              <a:t>every</a:t>
            </a:r>
            <a:r>
              <a:rPr lang="de-DE" sz="1600" b="1" dirty="0"/>
              <a:t> </a:t>
            </a:r>
            <a:r>
              <a:rPr lang="de-DE" sz="1600" b="1" dirty="0" err="1"/>
              <a:t>step</a:t>
            </a:r>
            <a:endParaRPr lang="de-DE" sz="1600" b="1" dirty="0"/>
          </a:p>
          <a:p>
            <a:endParaRPr lang="de-DE" sz="1000" b="1" dirty="0"/>
          </a:p>
          <a:p>
            <a:pPr lvl="1"/>
            <a:r>
              <a:rPr lang="de-DE" sz="1600" b="1" dirty="0" err="1"/>
              <a:t>Conductivity</a:t>
            </a:r>
            <a:r>
              <a:rPr lang="de-DE" sz="1600" b="1" dirty="0"/>
              <a:t> </a:t>
            </a:r>
            <a:r>
              <a:rPr lang="de-DE" sz="1600" b="1" dirty="0" err="1"/>
              <a:t>as</a:t>
            </a:r>
            <a:r>
              <a:rPr lang="de-DE" sz="1600" b="1" dirty="0"/>
              <a:t> </a:t>
            </a:r>
            <a:r>
              <a:rPr lang="de-DE" sz="1600" b="1" dirty="0" err="1"/>
              <a:t>indicator</a:t>
            </a:r>
            <a:r>
              <a:rPr lang="de-DE" sz="1600" b="1" dirty="0"/>
              <a:t> </a:t>
            </a:r>
            <a:r>
              <a:rPr lang="de-DE" sz="1600" b="1" dirty="0" err="1"/>
              <a:t>for</a:t>
            </a:r>
            <a:r>
              <a:rPr lang="de-DE" sz="1600" b="1" dirty="0"/>
              <a:t> </a:t>
            </a:r>
            <a:br>
              <a:rPr lang="de-DE" sz="1600" b="1" dirty="0"/>
            </a:br>
            <a:r>
              <a:rPr lang="de-DE" sz="1600" b="1" dirty="0" err="1"/>
              <a:t>ionic</a:t>
            </a:r>
            <a:r>
              <a:rPr lang="de-DE" sz="1600" b="1" dirty="0"/>
              <a:t> </a:t>
            </a:r>
            <a:r>
              <a:rPr lang="de-DE" sz="1600" b="1" dirty="0" err="1"/>
              <a:t>solutes</a:t>
            </a:r>
            <a:endParaRPr lang="de-DE" sz="1600" b="1" dirty="0"/>
          </a:p>
          <a:p>
            <a:pPr lvl="2"/>
            <a:r>
              <a:rPr lang="de-DE" sz="1400" b="1" dirty="0"/>
              <a:t>0.9% NaCl:			16890 </a:t>
            </a:r>
            <a:r>
              <a:rPr lang="el-GR" sz="1400" b="1" dirty="0"/>
              <a:t>μ</a:t>
            </a:r>
            <a:r>
              <a:rPr lang="de-DE" sz="1400" b="1" dirty="0"/>
              <a:t>S/cm</a:t>
            </a:r>
          </a:p>
          <a:p>
            <a:pPr lvl="2"/>
            <a:r>
              <a:rPr lang="de-DE" sz="1400" b="1" dirty="0"/>
              <a:t>20 % </a:t>
            </a:r>
            <a:r>
              <a:rPr lang="de-DE" sz="1400" b="1" dirty="0" err="1"/>
              <a:t>Trehalose</a:t>
            </a:r>
            <a:r>
              <a:rPr lang="de-DE" sz="1400" b="1" dirty="0"/>
              <a:t>:	 2.790 </a:t>
            </a:r>
            <a:r>
              <a:rPr lang="el-GR" sz="1400" b="1" dirty="0"/>
              <a:t>μ</a:t>
            </a:r>
            <a:r>
              <a:rPr lang="de-DE" sz="1400" b="1" dirty="0"/>
              <a:t>S/cm</a:t>
            </a:r>
          </a:p>
          <a:p>
            <a:pPr lvl="2"/>
            <a:r>
              <a:rPr lang="de-DE" sz="1400" b="1" dirty="0" err="1"/>
              <a:t>MilliQ</a:t>
            </a:r>
            <a:r>
              <a:rPr lang="de-DE" sz="1400" b="1" dirty="0"/>
              <a:t>			 	 1.321 </a:t>
            </a:r>
            <a:r>
              <a:rPr lang="el-GR" sz="1400" b="1" dirty="0"/>
              <a:t>μ</a:t>
            </a:r>
            <a:r>
              <a:rPr lang="de-DE" sz="1400" b="1" dirty="0"/>
              <a:t>S/cm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 err="1"/>
              <a:t>Results</a:t>
            </a:r>
            <a:r>
              <a:rPr lang="de-DE" sz="1800" b="1" dirty="0"/>
              <a:t>:</a:t>
            </a:r>
          </a:p>
          <a:p>
            <a:pPr lvl="1">
              <a:buFont typeface="+mj-lt"/>
              <a:buAutoNum type="arabicPeriod"/>
            </a:pPr>
            <a:r>
              <a:rPr lang="de-DE" sz="1600" b="1" dirty="0"/>
              <a:t>Treat2 „Wash1“ high </a:t>
            </a:r>
            <a:r>
              <a:rPr lang="de-DE" sz="1600" b="1" dirty="0" err="1"/>
              <a:t>aW</a:t>
            </a:r>
            <a:r>
              <a:rPr lang="de-DE" sz="1600" b="1" dirty="0"/>
              <a:t> </a:t>
            </a:r>
            <a:br>
              <a:rPr lang="de-DE" sz="1600" b="1" dirty="0"/>
            </a:br>
            <a:r>
              <a:rPr lang="de-DE" sz="1600" b="1" dirty="0"/>
              <a:t>-&gt; </a:t>
            </a:r>
            <a:r>
              <a:rPr lang="de-DE" sz="1600" b="1" dirty="0" err="1"/>
              <a:t>indicator</a:t>
            </a:r>
            <a:r>
              <a:rPr lang="de-DE" sz="1600" b="1" dirty="0"/>
              <a:t> </a:t>
            </a:r>
            <a:r>
              <a:rPr lang="de-DE" sz="1600" b="1" dirty="0" err="1"/>
              <a:t>for</a:t>
            </a:r>
            <a:r>
              <a:rPr lang="de-DE" sz="1600" b="1" dirty="0"/>
              <a:t> </a:t>
            </a:r>
            <a:r>
              <a:rPr lang="de-DE" sz="1600" b="1" dirty="0" err="1"/>
              <a:t>ions</a:t>
            </a:r>
            <a:r>
              <a:rPr lang="de-DE" sz="1600" b="1" dirty="0"/>
              <a:t> </a:t>
            </a:r>
            <a:r>
              <a:rPr lang="de-DE" sz="1600" b="1" dirty="0" err="1"/>
              <a:t>leaving</a:t>
            </a:r>
            <a:r>
              <a:rPr lang="de-DE" sz="1600" b="1" dirty="0"/>
              <a:t> </a:t>
            </a:r>
            <a:r>
              <a:rPr lang="de-DE" sz="1600" b="1" dirty="0" err="1"/>
              <a:t>cells</a:t>
            </a:r>
            <a:r>
              <a:rPr lang="de-DE" sz="1600" b="1" dirty="0"/>
              <a:t>?</a:t>
            </a:r>
          </a:p>
          <a:p>
            <a:pPr>
              <a:buFont typeface="+mj-lt"/>
              <a:buAutoNum type="arabicPeriod"/>
            </a:pPr>
            <a:endParaRPr lang="de-DE" sz="1000" b="1" dirty="0"/>
          </a:p>
          <a:p>
            <a:pPr lvl="1">
              <a:buFont typeface="+mj-lt"/>
              <a:buAutoNum type="arabicPeriod"/>
            </a:pPr>
            <a:r>
              <a:rPr lang="de-DE" sz="1600" b="1" dirty="0" err="1"/>
              <a:t>similar</a:t>
            </a:r>
            <a:r>
              <a:rPr lang="de-DE" sz="1600" b="1" dirty="0"/>
              <a:t> (but </a:t>
            </a:r>
            <a:r>
              <a:rPr lang="de-DE" sz="1600" b="1" dirty="0" err="1"/>
              <a:t>weaker</a:t>
            </a:r>
            <a:r>
              <a:rPr lang="de-DE" sz="1600" b="1" dirty="0"/>
              <a:t>) </a:t>
            </a:r>
            <a:r>
              <a:rPr lang="de-DE" sz="1600" b="1" dirty="0" err="1"/>
              <a:t>effect</a:t>
            </a:r>
            <a:r>
              <a:rPr lang="de-DE" sz="1600" b="1" dirty="0"/>
              <a:t> </a:t>
            </a:r>
            <a:r>
              <a:rPr lang="de-DE" sz="1600" b="1" dirty="0" err="1"/>
              <a:t>with</a:t>
            </a:r>
            <a:r>
              <a:rPr lang="de-DE" sz="1600" b="1" dirty="0"/>
              <a:t> </a:t>
            </a:r>
            <a:br>
              <a:rPr lang="de-DE" sz="1600" b="1" dirty="0"/>
            </a:br>
            <a:r>
              <a:rPr lang="de-DE" sz="1600" b="1" dirty="0"/>
              <a:t>Treat1 „Trehalose“ -&gt; </a:t>
            </a:r>
            <a:r>
              <a:rPr lang="de-DE" sz="1600" b="1" dirty="0" err="1"/>
              <a:t>ion</a:t>
            </a:r>
            <a:r>
              <a:rPr lang="de-DE" sz="1600" b="1" dirty="0"/>
              <a:t> </a:t>
            </a:r>
            <a:r>
              <a:rPr lang="de-DE" sz="1600" b="1" dirty="0" err="1"/>
              <a:t>gradient</a:t>
            </a:r>
            <a:r>
              <a:rPr lang="de-DE" sz="1600" b="1" dirty="0"/>
              <a:t> </a:t>
            </a:r>
            <a:r>
              <a:rPr lang="de-DE" sz="1600" b="1" dirty="0" err="1"/>
              <a:t>compensation</a:t>
            </a:r>
            <a:r>
              <a:rPr lang="de-DE" sz="1600" b="1" dirty="0"/>
              <a:t>?</a:t>
            </a:r>
          </a:p>
          <a:p>
            <a:endParaRPr lang="de-DE" sz="1800" b="1" dirty="0"/>
          </a:p>
          <a:p>
            <a:pPr marL="0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200" b="1" dirty="0"/>
          </a:p>
          <a:p>
            <a:endParaRPr lang="de-DE" sz="1600" b="1" dirty="0"/>
          </a:p>
          <a:p>
            <a:pPr marL="457200" lvl="1" indent="0">
              <a:buNone/>
            </a:pPr>
            <a:endParaRPr lang="de-DE" sz="12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" y="44530"/>
            <a:ext cx="10030629" cy="576081"/>
          </a:xfrm>
        </p:spPr>
        <p:txBody>
          <a:bodyPr/>
          <a:lstStyle/>
          <a:p>
            <a:pPr algn="l"/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de-DE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relly</a:t>
            </a:r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empty</a:t>
            </a:r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cells</a:t>
            </a:r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1640770" y="6484461"/>
            <a:ext cx="46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5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200" y="510404"/>
            <a:ext cx="7943941" cy="60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1317" y="790805"/>
            <a:ext cx="11921799" cy="5693656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Summary:</a:t>
            </a:r>
            <a:endParaRPr lang="de-DE" sz="1400" b="1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1600" b="1" dirty="0" err="1"/>
              <a:t>Increased</a:t>
            </a:r>
            <a:r>
              <a:rPr lang="de-DE" sz="1600" b="1" dirty="0"/>
              <a:t> </a:t>
            </a:r>
            <a:r>
              <a:rPr lang="de-DE" sz="1600" b="1" dirty="0" err="1"/>
              <a:t>drying</a:t>
            </a:r>
            <a:r>
              <a:rPr lang="de-DE" sz="1600" b="1" dirty="0"/>
              <a:t> </a:t>
            </a:r>
            <a:r>
              <a:rPr lang="de-DE" sz="1600" b="1" dirty="0" err="1"/>
              <a:t>survival</a:t>
            </a:r>
            <a:r>
              <a:rPr lang="de-DE" sz="1600" b="1" dirty="0"/>
              <a:t> </a:t>
            </a:r>
            <a:r>
              <a:rPr lang="de-DE" sz="1600" b="1" dirty="0" err="1"/>
              <a:t>when</a:t>
            </a:r>
            <a:r>
              <a:rPr lang="de-DE" sz="1600" b="1" dirty="0"/>
              <a:t> blastospores </a:t>
            </a:r>
            <a:r>
              <a:rPr lang="de-DE" sz="1600" b="1" dirty="0" err="1"/>
              <a:t>were</a:t>
            </a:r>
            <a:r>
              <a:rPr lang="de-DE" sz="1600" b="1" dirty="0"/>
              <a:t> </a:t>
            </a:r>
            <a:r>
              <a:rPr lang="de-DE" sz="1600" b="1" dirty="0" err="1"/>
              <a:t>washed</a:t>
            </a:r>
            <a:r>
              <a:rPr lang="de-DE" sz="1600" b="1" dirty="0"/>
              <a:t> </a:t>
            </a:r>
            <a:r>
              <a:rPr lang="de-DE" sz="1600" b="1" dirty="0" err="1"/>
              <a:t>with</a:t>
            </a:r>
            <a:r>
              <a:rPr lang="de-DE" sz="1600" b="1" dirty="0"/>
              <a:t> </a:t>
            </a:r>
            <a:r>
              <a:rPr lang="de-DE" sz="1600" b="1" dirty="0" err="1"/>
              <a:t>milliQ</a:t>
            </a:r>
            <a:r>
              <a:rPr lang="de-DE" sz="1600" b="1" dirty="0"/>
              <a:t> </a:t>
            </a:r>
            <a:r>
              <a:rPr lang="de-DE" sz="1600" b="1" dirty="0" err="1"/>
              <a:t>before</a:t>
            </a:r>
            <a:r>
              <a:rPr lang="de-DE" sz="1600" b="1" dirty="0"/>
              <a:t> trehalose </a:t>
            </a:r>
            <a:r>
              <a:rPr lang="de-DE" sz="1600" b="1" dirty="0" err="1"/>
              <a:t>application</a:t>
            </a:r>
            <a:endParaRPr lang="de-DE" sz="1600" b="1" dirty="0"/>
          </a:p>
          <a:p>
            <a:pPr lvl="1">
              <a:buFont typeface="Symbol" panose="05050102010706020507" pitchFamily="18" charset="2"/>
              <a:buChar char="-"/>
            </a:pPr>
            <a:endParaRPr lang="de-DE" sz="1000" b="1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1600" b="1" dirty="0" err="1"/>
              <a:t>first</a:t>
            </a:r>
            <a:r>
              <a:rPr lang="de-DE" sz="1600" b="1" dirty="0"/>
              <a:t> </a:t>
            </a:r>
            <a:r>
              <a:rPr lang="de-DE" sz="1600" b="1" dirty="0" err="1"/>
              <a:t>indication</a:t>
            </a:r>
            <a:r>
              <a:rPr lang="de-DE" sz="1600" b="1" dirty="0"/>
              <a:t> </a:t>
            </a:r>
            <a:r>
              <a:rPr lang="de-DE" sz="1600" b="1" dirty="0" err="1"/>
              <a:t>for</a:t>
            </a:r>
            <a:r>
              <a:rPr lang="de-DE" sz="1600" b="1" dirty="0"/>
              <a:t> </a:t>
            </a:r>
            <a:r>
              <a:rPr lang="de-DE" sz="1600" b="1" dirty="0" err="1"/>
              <a:t>ions</a:t>
            </a:r>
            <a:r>
              <a:rPr lang="de-DE" sz="1600" b="1" dirty="0"/>
              <a:t> </a:t>
            </a:r>
            <a:r>
              <a:rPr lang="de-DE" sz="1600" b="1" dirty="0" err="1"/>
              <a:t>leaving</a:t>
            </a:r>
            <a:r>
              <a:rPr lang="de-DE" sz="1600" b="1" dirty="0"/>
              <a:t> </a:t>
            </a:r>
            <a:r>
              <a:rPr lang="de-DE" sz="1600" b="1" dirty="0" err="1"/>
              <a:t>cells</a:t>
            </a:r>
            <a:r>
              <a:rPr lang="de-DE" sz="1600" b="1" dirty="0"/>
              <a:t> via </a:t>
            </a:r>
            <a:r>
              <a:rPr lang="de-DE" sz="1600" b="1" dirty="0" err="1"/>
              <a:t>conductivity</a:t>
            </a:r>
            <a:r>
              <a:rPr lang="de-DE" sz="1600" b="1" dirty="0"/>
              <a:t> </a:t>
            </a:r>
            <a:r>
              <a:rPr lang="de-DE" sz="1600" b="1" dirty="0" err="1"/>
              <a:t>measurement</a:t>
            </a:r>
            <a:endParaRPr lang="de-DE" sz="1600" b="1" dirty="0"/>
          </a:p>
          <a:p>
            <a:endParaRPr lang="de-DE" sz="1800" b="1" dirty="0"/>
          </a:p>
          <a:p>
            <a:endParaRPr lang="de-DE" sz="1800" b="1" dirty="0"/>
          </a:p>
          <a:p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Outlook:</a:t>
            </a:r>
          </a:p>
          <a:p>
            <a:pPr lvl="1"/>
            <a:r>
              <a:rPr lang="de-DE" sz="1600" b="1" dirty="0" err="1"/>
              <a:t>actually</a:t>
            </a:r>
            <a:r>
              <a:rPr lang="de-DE" sz="1600" b="1" dirty="0"/>
              <a:t> </a:t>
            </a:r>
            <a:r>
              <a:rPr lang="de-DE" sz="1600" b="1" dirty="0" err="1"/>
              <a:t>measure</a:t>
            </a:r>
            <a:r>
              <a:rPr lang="de-DE" sz="1600" b="1" dirty="0"/>
              <a:t> trehalose via </a:t>
            </a:r>
            <a:r>
              <a:rPr lang="de-DE" sz="1600" b="1" dirty="0" err="1"/>
              <a:t>hplc</a:t>
            </a:r>
            <a:r>
              <a:rPr lang="de-DE" sz="1600" b="1" dirty="0"/>
              <a:t> (extra AND </a:t>
            </a:r>
            <a:r>
              <a:rPr lang="de-DE" sz="1600" b="1" dirty="0" err="1"/>
              <a:t>intracellular</a:t>
            </a:r>
            <a:r>
              <a:rPr lang="de-DE" sz="1600" b="1" dirty="0"/>
              <a:t>)</a:t>
            </a:r>
          </a:p>
          <a:p>
            <a:pPr lvl="1"/>
            <a:endParaRPr lang="de-DE" sz="1000" b="1" dirty="0"/>
          </a:p>
          <a:p>
            <a:pPr lvl="1"/>
            <a:r>
              <a:rPr lang="de-DE" sz="1600" b="1" dirty="0" err="1"/>
              <a:t>how</a:t>
            </a:r>
            <a:r>
              <a:rPr lang="de-DE" sz="1600" b="1" dirty="0"/>
              <a:t> </a:t>
            </a:r>
            <a:r>
              <a:rPr lang="de-DE" sz="1600" b="1" dirty="0" err="1"/>
              <a:t>is</a:t>
            </a:r>
            <a:r>
              <a:rPr lang="de-DE" sz="1600" b="1" dirty="0"/>
              <a:t> </a:t>
            </a:r>
            <a:r>
              <a:rPr lang="de-DE" sz="1600" b="1" dirty="0" err="1"/>
              <a:t>the</a:t>
            </a:r>
            <a:r>
              <a:rPr lang="de-DE" sz="1600" b="1" dirty="0"/>
              <a:t> </a:t>
            </a:r>
            <a:r>
              <a:rPr lang="de-DE" sz="1600" b="1" dirty="0" err="1"/>
              <a:t>viability</a:t>
            </a:r>
            <a:r>
              <a:rPr lang="de-DE" sz="1600" b="1" dirty="0"/>
              <a:t> </a:t>
            </a:r>
            <a:r>
              <a:rPr lang="de-DE" sz="1600" b="1" dirty="0" err="1"/>
              <a:t>when</a:t>
            </a:r>
            <a:r>
              <a:rPr lang="de-DE" sz="1600" b="1" dirty="0"/>
              <a:t> </a:t>
            </a:r>
            <a:r>
              <a:rPr lang="de-DE" sz="1600" b="1" dirty="0" err="1"/>
              <a:t>dried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exact</a:t>
            </a:r>
            <a:r>
              <a:rPr lang="de-DE" sz="1600" b="1" dirty="0"/>
              <a:t> same </a:t>
            </a:r>
            <a:r>
              <a:rPr lang="de-DE" sz="1600" b="1" dirty="0" err="1"/>
              <a:t>a</a:t>
            </a:r>
            <a:r>
              <a:rPr lang="de-DE" sz="1600" b="1" baseline="-25000" dirty="0" err="1"/>
              <a:t>W</a:t>
            </a:r>
            <a:r>
              <a:rPr lang="de-DE" sz="1600" b="1" dirty="0"/>
              <a:t>?</a:t>
            </a:r>
          </a:p>
          <a:p>
            <a:pPr lvl="1"/>
            <a:endParaRPr lang="de-DE" sz="1000" b="1" dirty="0"/>
          </a:p>
          <a:p>
            <a:pPr lvl="1"/>
            <a:r>
              <a:rPr lang="de-DE" sz="1600" b="1" dirty="0" err="1"/>
              <a:t>general</a:t>
            </a:r>
            <a:r>
              <a:rPr lang="de-DE" sz="1600" b="1" dirty="0"/>
              <a:t> </a:t>
            </a:r>
            <a:r>
              <a:rPr lang="de-DE" sz="1600" b="1" dirty="0" err="1"/>
              <a:t>improvements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methodology</a:t>
            </a:r>
            <a:r>
              <a:rPr lang="de-DE" sz="1600" b="1" dirty="0"/>
              <a:t> (</a:t>
            </a:r>
            <a:r>
              <a:rPr lang="de-DE" sz="1600" b="1" dirty="0" err="1"/>
              <a:t>incubation</a:t>
            </a:r>
            <a:r>
              <a:rPr lang="de-DE" sz="1600" b="1" dirty="0"/>
              <a:t> </a:t>
            </a:r>
            <a:r>
              <a:rPr lang="de-DE" sz="1600" b="1" dirty="0" err="1"/>
              <a:t>times</a:t>
            </a:r>
            <a:r>
              <a:rPr lang="de-DE" sz="1600" b="1" dirty="0"/>
              <a:t>, </a:t>
            </a:r>
            <a:r>
              <a:rPr lang="de-DE" sz="1600" b="1" dirty="0" err="1"/>
              <a:t>concentrations</a:t>
            </a:r>
            <a:r>
              <a:rPr lang="de-DE" sz="1600" b="1" dirty="0"/>
              <a:t>, etc.)</a:t>
            </a:r>
          </a:p>
          <a:p>
            <a:pPr lvl="1"/>
            <a:endParaRPr lang="de-DE" sz="1000" b="1" dirty="0"/>
          </a:p>
          <a:p>
            <a:pPr lvl="1"/>
            <a:r>
              <a:rPr lang="de-DE" sz="1600" b="1" dirty="0"/>
              <a:t>different </a:t>
            </a:r>
            <a:r>
              <a:rPr lang="de-DE" sz="1600" b="1" dirty="0" err="1"/>
              <a:t>cell</a:t>
            </a:r>
            <a:r>
              <a:rPr lang="de-DE" sz="1600" b="1" dirty="0"/>
              <a:t> </a:t>
            </a:r>
            <a:r>
              <a:rPr lang="de-DE" sz="1600" b="1" dirty="0" err="1"/>
              <a:t>types</a:t>
            </a:r>
            <a:r>
              <a:rPr lang="de-DE" sz="1600" b="1" dirty="0"/>
              <a:t> (gram- </a:t>
            </a:r>
            <a:r>
              <a:rPr lang="de-DE" sz="1600" b="1" dirty="0" err="1"/>
              <a:t>bacteria</a:t>
            </a:r>
            <a:r>
              <a:rPr lang="de-DE" sz="1600" b="1" dirty="0"/>
              <a:t>)</a:t>
            </a:r>
          </a:p>
          <a:p>
            <a:pPr lvl="1"/>
            <a:endParaRPr lang="de-DE" sz="1600" b="1" dirty="0"/>
          </a:p>
          <a:p>
            <a:endParaRPr lang="de-DE" sz="1800" b="1" dirty="0"/>
          </a:p>
          <a:p>
            <a:endParaRPr lang="de-DE" sz="1800" b="1" dirty="0"/>
          </a:p>
          <a:p>
            <a:pPr marL="0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200" b="1" dirty="0"/>
          </a:p>
          <a:p>
            <a:endParaRPr lang="de-DE" sz="1600" b="1" dirty="0"/>
          </a:p>
          <a:p>
            <a:pPr marL="457200" lvl="1" indent="0">
              <a:buNone/>
            </a:pPr>
            <a:endParaRPr lang="de-DE" sz="12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" y="44530"/>
            <a:ext cx="10030629" cy="576081"/>
          </a:xfrm>
        </p:spPr>
        <p:txBody>
          <a:bodyPr/>
          <a:lstStyle/>
          <a:p>
            <a:pPr algn="l"/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+ Outlook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1640770" y="6484461"/>
            <a:ext cx="46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 txBox="1">
            <a:spLocks/>
          </p:cNvSpPr>
          <p:nvPr/>
        </p:nvSpPr>
        <p:spPr>
          <a:xfrm>
            <a:off x="59815" y="637692"/>
            <a:ext cx="12012023" cy="60679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pitchFamily="-112" charset="-128"/>
                <a:cs typeface="Geneva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pitchFamily="-112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900" i="1" dirty="0"/>
          </a:p>
          <a:p>
            <a:pPr>
              <a:buFont typeface="+mj-lt"/>
              <a:buAutoNum type="arabicPeriod"/>
            </a:pPr>
            <a:endParaRPr lang="de-DE" sz="1400" dirty="0"/>
          </a:p>
          <a:p>
            <a:pPr>
              <a:buFont typeface="+mj-lt"/>
              <a:buAutoNum type="arabicPeriod"/>
            </a:pPr>
            <a:endParaRPr lang="de-DE" sz="14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1933" y="53204"/>
            <a:ext cx="10471979" cy="57608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-112" charset="-128"/>
                <a:cs typeface="Geneva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pitchFamily="-112" charset="-128"/>
                <a:cs typeface="Geneva" pitchFamily="-112" charset="-128"/>
              </a:defRPr>
            </a:lvl9pPr>
          </a:lstStyle>
          <a:p>
            <a:pPr algn="l"/>
            <a:r>
              <a:rPr lang="de-DE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110597E-6FBD-4AFC-BDB6-FF8E996ABBC8}"/>
              </a:ext>
            </a:extLst>
          </p:cNvPr>
          <p:cNvSpPr txBox="1"/>
          <p:nvPr/>
        </p:nvSpPr>
        <p:spPr>
          <a:xfrm>
            <a:off x="11724570" y="6507621"/>
            <a:ext cx="46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D99A5E07-228D-A846-48B5-C0921F65E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9" y="790806"/>
            <a:ext cx="11978756" cy="2422911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/>
              <a:t>[1]	Parnell, J.J., R. Berka, H.A. Young, J.M. </a:t>
            </a:r>
            <a:r>
              <a:rPr lang="de-DE" sz="1400" dirty="0" err="1"/>
              <a:t>Sturino</a:t>
            </a:r>
            <a:r>
              <a:rPr lang="de-DE" sz="1400" dirty="0"/>
              <a:t>, Y. Kang, D.M. </a:t>
            </a:r>
            <a:r>
              <a:rPr lang="de-DE" sz="1400" dirty="0" err="1"/>
              <a:t>Barnhart</a:t>
            </a:r>
            <a:r>
              <a:rPr lang="de-DE" sz="1400" dirty="0"/>
              <a:t>, and M.V. DiLeo. 2016.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Lab</a:t>
            </a:r>
            <a:br>
              <a:rPr lang="de-DE" sz="1400" dirty="0"/>
            </a:br>
            <a:r>
              <a:rPr lang="de-DE" sz="1400" dirty="0"/>
              <a:t>	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Farm: An Industrial </a:t>
            </a:r>
            <a:r>
              <a:rPr lang="de-DE" sz="1400" dirty="0" err="1"/>
              <a:t>Perspective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Plant </a:t>
            </a:r>
            <a:r>
              <a:rPr lang="de-DE" sz="1400" dirty="0" err="1"/>
              <a:t>Beneficial</a:t>
            </a:r>
            <a:r>
              <a:rPr lang="de-DE" sz="1400" dirty="0"/>
              <a:t> </a:t>
            </a:r>
            <a:r>
              <a:rPr lang="de-DE" sz="1400" dirty="0" err="1"/>
              <a:t>Microorganisms</a:t>
            </a:r>
            <a:r>
              <a:rPr lang="de-DE" sz="1400" dirty="0"/>
              <a:t>. </a:t>
            </a:r>
            <a:r>
              <a:rPr lang="de-DE" sz="1400" i="1" dirty="0"/>
              <a:t>Front. Plant </a:t>
            </a:r>
            <a:r>
              <a:rPr lang="de-DE" sz="1400" i="1" dirty="0" err="1"/>
              <a:t>Sci</a:t>
            </a:r>
            <a:r>
              <a:rPr lang="de-DE" sz="1400" i="1" dirty="0"/>
              <a:t>.</a:t>
            </a:r>
            <a:r>
              <a:rPr lang="de-DE" sz="1400" dirty="0"/>
              <a:t> 7.</a:t>
            </a:r>
            <a:endParaRPr lang="de-DE" sz="1400" i="1" dirty="0"/>
          </a:p>
          <a:p>
            <a:pPr marL="0" indent="0">
              <a:buNone/>
            </a:pPr>
            <a:r>
              <a:rPr lang="de-DE" sz="1400" dirty="0"/>
              <a:t>[2]	Leland, J.E., D.E. Mullins, L.J. Vaughan, and H.L. Warren. 2005. </a:t>
            </a:r>
            <a:r>
              <a:rPr lang="de-DE" sz="1400" dirty="0" err="1"/>
              <a:t>Effects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media</a:t>
            </a:r>
            <a:r>
              <a:rPr lang="de-DE" sz="1400" dirty="0"/>
              <a:t> </a:t>
            </a:r>
            <a:r>
              <a:rPr lang="de-DE" sz="1400" dirty="0" err="1"/>
              <a:t>composition</a:t>
            </a:r>
            <a:r>
              <a:rPr lang="de-DE" sz="1400" dirty="0"/>
              <a:t> on </a:t>
            </a:r>
            <a:r>
              <a:rPr lang="de-DE" sz="1400" dirty="0" err="1"/>
              <a:t>submerged</a:t>
            </a:r>
            <a:r>
              <a:rPr lang="de-DE" sz="1400" dirty="0"/>
              <a:t> </a:t>
            </a:r>
            <a:r>
              <a:rPr lang="de-DE" sz="1400" dirty="0" err="1"/>
              <a:t>culture</a:t>
            </a:r>
            <a:r>
              <a:rPr lang="de-DE" sz="1400" dirty="0"/>
              <a:t> </a:t>
            </a:r>
            <a:r>
              <a:rPr lang="de-DE" sz="1400" dirty="0" err="1"/>
              <a:t>spores</a:t>
            </a:r>
            <a:r>
              <a:rPr lang="de-DE" sz="1400" dirty="0"/>
              <a:t> 	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entomopathogenic</a:t>
            </a:r>
            <a:r>
              <a:rPr lang="de-DE" sz="1400" dirty="0"/>
              <a:t> </a:t>
            </a:r>
            <a:r>
              <a:rPr lang="de-DE" sz="1400" dirty="0" err="1"/>
              <a:t>fungus</a:t>
            </a:r>
            <a:r>
              <a:rPr lang="de-DE" sz="1400" dirty="0"/>
              <a:t>, </a:t>
            </a:r>
            <a:r>
              <a:rPr lang="de-DE" sz="1400" dirty="0" err="1"/>
              <a:t>Metarhizium</a:t>
            </a:r>
            <a:r>
              <a:rPr lang="de-DE" sz="1400" dirty="0"/>
              <a:t> </a:t>
            </a:r>
            <a:r>
              <a:rPr lang="de-DE" sz="1400" dirty="0" err="1"/>
              <a:t>anisopliae</a:t>
            </a:r>
            <a:r>
              <a:rPr lang="de-DE" sz="1400" dirty="0"/>
              <a:t> </a:t>
            </a:r>
            <a:r>
              <a:rPr lang="de-DE" sz="1400" dirty="0" err="1"/>
              <a:t>var</a:t>
            </a:r>
            <a:r>
              <a:rPr lang="de-DE" sz="1400" dirty="0"/>
              <a:t>. </a:t>
            </a:r>
            <a:r>
              <a:rPr lang="de-DE" sz="1400" dirty="0" err="1"/>
              <a:t>acridum</a:t>
            </a:r>
            <a:r>
              <a:rPr lang="de-DE" sz="1400" dirty="0"/>
              <a:t> Part 2: </a:t>
            </a:r>
            <a:r>
              <a:rPr lang="de-DE" sz="1400" dirty="0" err="1"/>
              <a:t>Effects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media</a:t>
            </a:r>
            <a:r>
              <a:rPr lang="de-DE" sz="1400" dirty="0"/>
              <a:t> 	</a:t>
            </a:r>
            <a:r>
              <a:rPr lang="de-DE" sz="1400" dirty="0" err="1"/>
              <a:t>osmolality</a:t>
            </a:r>
            <a:r>
              <a:rPr lang="de-DE" sz="1400" dirty="0"/>
              <a:t> on </a:t>
            </a:r>
            <a:r>
              <a:rPr lang="de-DE" sz="1400" dirty="0" err="1"/>
              <a:t>cell</a:t>
            </a:r>
            <a:r>
              <a:rPr lang="de-DE" sz="1400" dirty="0"/>
              <a:t> wall 	</a:t>
            </a:r>
            <a:r>
              <a:rPr lang="de-DE" sz="1400" dirty="0" err="1"/>
              <a:t>characteristics</a:t>
            </a:r>
            <a:r>
              <a:rPr lang="de-DE" sz="1400" dirty="0"/>
              <a:t>, </a:t>
            </a:r>
            <a:r>
              <a:rPr lang="de-DE" sz="1400" dirty="0" err="1"/>
              <a:t>carbohydrate</a:t>
            </a:r>
            <a:r>
              <a:rPr lang="de-DE" sz="1400" dirty="0"/>
              <a:t> </a:t>
            </a:r>
            <a:r>
              <a:rPr lang="de-DE" sz="1400" dirty="0" err="1"/>
              <a:t>concentrations</a:t>
            </a:r>
            <a:r>
              <a:rPr lang="de-DE" sz="1400" dirty="0"/>
              <a:t>, </a:t>
            </a:r>
            <a:r>
              <a:rPr lang="de-DE" sz="1400" dirty="0" err="1"/>
              <a:t>drying</a:t>
            </a:r>
            <a:r>
              <a:rPr lang="de-DE" sz="1400" dirty="0"/>
              <a:t> </a:t>
            </a:r>
            <a:r>
              <a:rPr lang="de-DE" sz="1400" dirty="0" err="1"/>
              <a:t>stability</a:t>
            </a:r>
            <a:r>
              <a:rPr lang="de-DE" sz="1400" dirty="0"/>
              <a:t>, and </a:t>
            </a:r>
            <a:r>
              <a:rPr lang="de-DE" sz="1400" dirty="0" err="1"/>
              <a:t>pathogenicity</a:t>
            </a:r>
            <a:r>
              <a:rPr lang="de-DE" sz="1400" dirty="0"/>
              <a:t>. 	</a:t>
            </a:r>
            <a:r>
              <a:rPr lang="de-DE" sz="1400" i="1" dirty="0" err="1"/>
              <a:t>Biocontrol</a:t>
            </a:r>
            <a:r>
              <a:rPr lang="de-DE" sz="1400" i="1" dirty="0"/>
              <a:t> </a:t>
            </a:r>
            <a:r>
              <a:rPr lang="de-DE" sz="1400" i="1" dirty="0" err="1"/>
              <a:t>Sci</a:t>
            </a:r>
            <a:r>
              <a:rPr lang="de-DE" sz="1400" i="1" dirty="0"/>
              <a:t> Techn</a:t>
            </a:r>
            <a:r>
              <a:rPr lang="de-DE" sz="1400" dirty="0"/>
              <a:t>. 15:393-409.</a:t>
            </a:r>
          </a:p>
          <a:p>
            <a:pPr marL="0" indent="0">
              <a:buNone/>
            </a:pPr>
            <a:r>
              <a:rPr lang="de-DE" sz="1400" dirty="0"/>
              <a:t>[3]	</a:t>
            </a:r>
            <a:r>
              <a:rPr lang="en-US" sz="1400" dirty="0" err="1"/>
              <a:t>Laskowska</a:t>
            </a:r>
            <a:r>
              <a:rPr lang="en-US" sz="1400" dirty="0"/>
              <a:t>, E., and D. </a:t>
            </a:r>
            <a:r>
              <a:rPr lang="en-US" sz="1400" dirty="0" err="1"/>
              <a:t>Kuczyńska-Wiśnik</a:t>
            </a:r>
            <a:r>
              <a:rPr lang="en-US" sz="1400" dirty="0"/>
              <a:t>. 2020. New insight into the mechanisms protecting bacteria during desiccation. 	</a:t>
            </a:r>
            <a:r>
              <a:rPr lang="en-US" sz="1400" i="1" dirty="0" err="1"/>
              <a:t>Curr</a:t>
            </a:r>
            <a:r>
              <a:rPr lang="en-US" sz="1400" i="1" dirty="0"/>
              <a:t>. Genet.</a:t>
            </a:r>
            <a:r>
              <a:rPr lang="en-US" sz="1400" dirty="0"/>
              <a:t> 66:313–318.</a:t>
            </a:r>
          </a:p>
          <a:p>
            <a:pPr marL="0" indent="0">
              <a:buNone/>
            </a:pPr>
            <a:r>
              <a:rPr lang="de-DE" sz="1400" dirty="0"/>
              <a:t>[4]</a:t>
            </a:r>
            <a:r>
              <a:rPr lang="de-DE" sz="1400" i="1" dirty="0"/>
              <a:t>	</a:t>
            </a:r>
            <a:r>
              <a:rPr lang="de-DE" sz="1400" dirty="0" err="1"/>
              <a:t>Lebre</a:t>
            </a:r>
            <a:r>
              <a:rPr lang="de-DE" sz="1400" dirty="0"/>
              <a:t>, P.H., P. De </a:t>
            </a:r>
            <a:r>
              <a:rPr lang="de-DE" sz="1400" dirty="0" err="1"/>
              <a:t>Maayer</a:t>
            </a:r>
            <a:r>
              <a:rPr lang="de-DE" sz="1400" dirty="0"/>
              <a:t>, and D.A. Cowan. 2017. Xerotolerant </a:t>
            </a:r>
            <a:r>
              <a:rPr lang="de-DE" sz="1400" dirty="0" err="1"/>
              <a:t>bacteria</a:t>
            </a:r>
            <a:r>
              <a:rPr lang="de-DE" sz="1400" dirty="0"/>
              <a:t>: </a:t>
            </a:r>
            <a:r>
              <a:rPr lang="de-DE" sz="1400" dirty="0" err="1"/>
              <a:t>surviving</a:t>
            </a:r>
            <a:r>
              <a:rPr lang="de-DE" sz="1400" dirty="0"/>
              <a:t> </a:t>
            </a:r>
            <a:r>
              <a:rPr lang="de-DE" sz="1400" dirty="0" err="1"/>
              <a:t>through</a:t>
            </a:r>
            <a:r>
              <a:rPr lang="de-DE" sz="1400" dirty="0"/>
              <a:t> a dry </a:t>
            </a:r>
            <a:r>
              <a:rPr lang="de-DE" sz="1400" dirty="0" err="1"/>
              <a:t>spell</a:t>
            </a:r>
            <a:r>
              <a:rPr lang="de-DE" sz="1400" dirty="0"/>
              <a:t>. </a:t>
            </a:r>
            <a:r>
              <a:rPr lang="de-DE" sz="1400" i="1" dirty="0"/>
              <a:t>Nat. Rev. 	</a:t>
            </a:r>
            <a:r>
              <a:rPr lang="de-DE" sz="1400" i="1" dirty="0" err="1"/>
              <a:t>Microbiol</a:t>
            </a:r>
            <a:r>
              <a:rPr lang="de-DE" sz="1400" i="1" dirty="0"/>
              <a:t>.</a:t>
            </a:r>
            <a:r>
              <a:rPr lang="de-DE" sz="1400" dirty="0"/>
              <a:t> 15:285–296.</a:t>
            </a:r>
          </a:p>
          <a:p>
            <a:pPr marL="0" indent="0">
              <a:buNone/>
            </a:pPr>
            <a:r>
              <a:rPr lang="de-DE" sz="1400" dirty="0"/>
              <a:t>[5]	Dietsch, R., D. Jakobs-</a:t>
            </a:r>
            <a:r>
              <a:rPr lang="de-DE" sz="1400" dirty="0" err="1"/>
              <a:t>Schönwandt</a:t>
            </a:r>
            <a:r>
              <a:rPr lang="de-DE" sz="1400" dirty="0"/>
              <a:t>, A. Grünberger, and A. Patel. 2021. </a:t>
            </a:r>
            <a:r>
              <a:rPr lang="de-DE" sz="1400" dirty="0" err="1"/>
              <a:t>Desiccation</a:t>
            </a:r>
            <a:r>
              <a:rPr lang="de-DE" sz="1400" dirty="0"/>
              <a:t>-tolerant </a:t>
            </a:r>
            <a:r>
              <a:rPr lang="de-DE" sz="1400" dirty="0" err="1"/>
              <a:t>fungal</a:t>
            </a:r>
            <a:r>
              <a:rPr lang="de-DE" sz="1400" dirty="0"/>
              <a:t> blastospores: </a:t>
            </a:r>
            <a:r>
              <a:rPr lang="de-DE" sz="1400" dirty="0" err="1"/>
              <a:t>From</a:t>
            </a:r>
            <a:r>
              <a:rPr lang="de-DE" sz="1400" dirty="0"/>
              <a:t> 	</a:t>
            </a:r>
            <a:r>
              <a:rPr lang="de-DE" sz="1400" dirty="0" err="1"/>
              <a:t>production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application</a:t>
            </a:r>
            <a:r>
              <a:rPr lang="de-DE" sz="1400" dirty="0"/>
              <a:t>. </a:t>
            </a:r>
            <a:r>
              <a:rPr lang="de-DE" sz="1400" i="1" dirty="0" err="1"/>
              <a:t>Current</a:t>
            </a:r>
            <a:r>
              <a:rPr lang="de-DE" sz="1400" i="1" dirty="0"/>
              <a:t> Research in Biotechnology</a:t>
            </a:r>
            <a:r>
              <a:rPr lang="de-DE" sz="1400" dirty="0"/>
              <a:t>. 3:323–339.</a:t>
            </a:r>
          </a:p>
          <a:p>
            <a:pPr marL="0" indent="0">
              <a:buNone/>
            </a:pPr>
            <a:r>
              <a:rPr lang="de-DE" sz="1400" dirty="0"/>
              <a:t>[6]	</a:t>
            </a:r>
            <a:r>
              <a:rPr lang="en-US" sz="1400" dirty="0"/>
              <a:t>Crowe, J.H. 2010. Water, membranes, and life without water. </a:t>
            </a:r>
            <a:r>
              <a:rPr lang="en-US" sz="1400" i="1" dirty="0"/>
              <a:t>In</a:t>
            </a:r>
            <a:r>
              <a:rPr lang="en-US" sz="1400" dirty="0"/>
              <a:t> Water: The Forgotten Biological Molecule. D. Le </a:t>
            </a:r>
            <a:r>
              <a:rPr lang="en-US" sz="1400" dirty="0" err="1"/>
              <a:t>Bihan</a:t>
            </a:r>
            <a:r>
              <a:rPr lang="en-US" sz="1400" dirty="0"/>
              <a:t> and H. 	Fukuyama, editors. Pan Stanford Publishing, Singapore. 205-229.</a:t>
            </a:r>
            <a:endParaRPr lang="en-US" sz="1400" i="1" dirty="0"/>
          </a:p>
          <a:p>
            <a:pPr marL="0" indent="0">
              <a:buNone/>
            </a:pPr>
            <a:r>
              <a:rPr lang="de-DE" sz="1400" dirty="0"/>
              <a:t>[7]	https://www.chemistryworld.com/news/gel-forming-proteins-could-help-tardigrades-survive-extreme-	</a:t>
            </a:r>
            <a:r>
              <a:rPr lang="de-DE" sz="1400" dirty="0" err="1"/>
              <a:t>conditions</a:t>
            </a:r>
            <a:r>
              <a:rPr lang="de-DE" sz="1400" dirty="0"/>
              <a:t>/4014813.article</a:t>
            </a:r>
          </a:p>
          <a:p>
            <a:pPr marL="0" indent="0">
              <a:buNone/>
            </a:pPr>
            <a:r>
              <a:rPr lang="de-DE" sz="1400" dirty="0"/>
              <a:t>[8]	https://www.lubera.com/de/gartenbuch/unechte-rose-von-jericho-p4399</a:t>
            </a:r>
          </a:p>
          <a:p>
            <a:pPr marL="0" indent="0">
              <a:buNone/>
            </a:pPr>
            <a:r>
              <a:rPr lang="de-DE" sz="1400" dirty="0"/>
              <a:t>[9]	</a:t>
            </a:r>
            <a:r>
              <a:rPr lang="en-US" sz="1400" dirty="0" err="1"/>
              <a:t>Ypsilos</a:t>
            </a:r>
            <a:r>
              <a:rPr lang="en-US" sz="1400" dirty="0"/>
              <a:t>, I.K., and N. </a:t>
            </a:r>
            <a:r>
              <a:rPr lang="en-US" sz="1400" dirty="0" err="1"/>
              <a:t>Magan</a:t>
            </a:r>
            <a:r>
              <a:rPr lang="en-US" sz="1400" dirty="0"/>
              <a:t>. 2004. Impact of water-stress and washing treatments on production, synthesis and retention 	of 	endogenous sugar alcohols and germinability of </a:t>
            </a:r>
            <a:r>
              <a:rPr lang="en-US" sz="1400" i="1" dirty="0" err="1"/>
              <a:t>Metarhizium</a:t>
            </a:r>
            <a:r>
              <a:rPr lang="en-US" sz="1400" i="1" dirty="0"/>
              <a:t> anisopliae </a:t>
            </a:r>
            <a:r>
              <a:rPr lang="en-US" sz="1400" dirty="0"/>
              <a:t>blastospores. </a:t>
            </a:r>
            <a:r>
              <a:rPr lang="en-US" sz="1400" i="1" dirty="0" err="1"/>
              <a:t>Mycol</a:t>
            </a:r>
            <a:r>
              <a:rPr lang="en-US" sz="1400" i="1" dirty="0"/>
              <a:t> Res</a:t>
            </a:r>
            <a:r>
              <a:rPr lang="en-US" sz="1400" dirty="0"/>
              <a:t>. 108:1337-1345.</a:t>
            </a:r>
            <a:endParaRPr lang="de-DE" sz="1400" i="1" dirty="0"/>
          </a:p>
          <a:p>
            <a:pPr marL="0" indent="0">
              <a:buNone/>
            </a:pPr>
            <a:r>
              <a:rPr lang="de-DE" sz="1400" dirty="0"/>
              <a:t>[10]	Zhang, M., H. </a:t>
            </a:r>
            <a:r>
              <a:rPr lang="de-DE" sz="1400" dirty="0" err="1"/>
              <a:t>Oldenhof</a:t>
            </a:r>
            <a:r>
              <a:rPr lang="de-DE" sz="1400" dirty="0"/>
              <a:t>, B. </a:t>
            </a:r>
            <a:r>
              <a:rPr lang="de-DE" sz="1400" dirty="0" err="1"/>
              <a:t>Sydykov</a:t>
            </a:r>
            <a:r>
              <a:rPr lang="de-DE" sz="1400" dirty="0"/>
              <a:t>, J. </a:t>
            </a:r>
            <a:r>
              <a:rPr lang="de-DE" sz="1400" dirty="0" err="1"/>
              <a:t>Bigalk</a:t>
            </a:r>
            <a:r>
              <a:rPr lang="de-DE" sz="1400" dirty="0"/>
              <a:t>, H. </a:t>
            </a:r>
            <a:r>
              <a:rPr lang="de-DE" sz="1400" dirty="0" err="1"/>
              <a:t>Sieme</a:t>
            </a:r>
            <a:r>
              <a:rPr lang="de-DE" sz="1400" dirty="0"/>
              <a:t>, and W.F. Wolkers. 2017. Freeze-</a:t>
            </a:r>
            <a:r>
              <a:rPr lang="de-DE" sz="1400" dirty="0" err="1"/>
              <a:t>drying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mammalian</a:t>
            </a:r>
            <a:r>
              <a:rPr lang="de-DE" sz="1400" dirty="0"/>
              <a:t> </a:t>
            </a:r>
            <a:r>
              <a:rPr lang="de-DE" sz="1400" dirty="0" err="1"/>
              <a:t>cells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	trehalose: </a:t>
            </a:r>
            <a:r>
              <a:rPr lang="de-DE" sz="1400" dirty="0" err="1"/>
              <a:t>preservation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DNA </a:t>
            </a:r>
            <a:r>
              <a:rPr lang="de-DE" sz="1400" dirty="0" err="1"/>
              <a:t>integrity</a:t>
            </a:r>
            <a:r>
              <a:rPr lang="de-DE" sz="1400" dirty="0"/>
              <a:t> - Scientific Reports. </a:t>
            </a:r>
            <a:r>
              <a:rPr lang="de-DE" sz="1400" i="1" dirty="0" err="1"/>
              <a:t>Sci</a:t>
            </a:r>
            <a:r>
              <a:rPr lang="de-DE" sz="1400" i="1" dirty="0"/>
              <a:t>. Rep.</a:t>
            </a:r>
            <a:r>
              <a:rPr lang="de-DE" sz="1400" dirty="0"/>
              <a:t> 7:1–10.</a:t>
            </a:r>
          </a:p>
          <a:p>
            <a:pPr marL="0" indent="0">
              <a:buNone/>
            </a:pPr>
            <a:r>
              <a:rPr lang="de-DE" sz="1400" dirty="0"/>
              <a:t>[11]	</a:t>
            </a:r>
            <a:r>
              <a:rPr lang="de-DE" sz="1400" dirty="0" err="1"/>
              <a:t>Tapia</a:t>
            </a:r>
            <a:r>
              <a:rPr lang="de-DE" sz="1400" dirty="0"/>
              <a:t>, H., L. Young, D. Fox, C.R. </a:t>
            </a:r>
            <a:r>
              <a:rPr lang="de-DE" sz="1400" dirty="0" err="1"/>
              <a:t>Bertozzi</a:t>
            </a:r>
            <a:r>
              <a:rPr lang="de-DE" sz="1400" dirty="0"/>
              <a:t>, and D. </a:t>
            </a:r>
            <a:r>
              <a:rPr lang="de-DE" sz="1400" dirty="0" err="1"/>
              <a:t>Koshland</a:t>
            </a:r>
            <a:r>
              <a:rPr lang="de-DE" sz="1400" dirty="0"/>
              <a:t>. 2015. </a:t>
            </a:r>
            <a:r>
              <a:rPr lang="de-DE" sz="1400" dirty="0" err="1"/>
              <a:t>Increasing</a:t>
            </a:r>
            <a:r>
              <a:rPr lang="de-DE" sz="1400" dirty="0"/>
              <a:t> </a:t>
            </a:r>
            <a:r>
              <a:rPr lang="de-DE" sz="1400" dirty="0" err="1"/>
              <a:t>intracellular</a:t>
            </a:r>
            <a:r>
              <a:rPr lang="de-DE" sz="1400" dirty="0"/>
              <a:t> trehalose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sufficient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confer 	</a:t>
            </a:r>
            <a:r>
              <a:rPr lang="de-DE" sz="1400" dirty="0" err="1"/>
              <a:t>desiccation</a:t>
            </a:r>
            <a:r>
              <a:rPr lang="de-DE" sz="1400" dirty="0"/>
              <a:t> </a:t>
            </a:r>
            <a:r>
              <a:rPr lang="de-DE" sz="1400" dirty="0" err="1"/>
              <a:t>tolerance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Saccharomyces cerevisiae. </a:t>
            </a:r>
            <a:r>
              <a:rPr lang="de-DE" sz="1400" i="1" dirty="0" err="1"/>
              <a:t>Proc</a:t>
            </a:r>
            <a:r>
              <a:rPr lang="de-DE" sz="1400" i="1" dirty="0"/>
              <a:t>. </a:t>
            </a:r>
            <a:r>
              <a:rPr lang="de-DE" sz="1400" i="1" dirty="0" err="1"/>
              <a:t>Natl</a:t>
            </a:r>
            <a:r>
              <a:rPr lang="de-DE" sz="1400" i="1" dirty="0"/>
              <a:t>. </a:t>
            </a:r>
            <a:r>
              <a:rPr lang="de-DE" sz="1400" i="1" dirty="0" err="1"/>
              <a:t>Acad</a:t>
            </a:r>
            <a:r>
              <a:rPr lang="de-DE" sz="1400" i="1" dirty="0"/>
              <a:t>. </a:t>
            </a:r>
            <a:r>
              <a:rPr lang="de-DE" sz="1400" i="1" dirty="0" err="1"/>
              <a:t>Sci</a:t>
            </a:r>
            <a:r>
              <a:rPr lang="de-DE" sz="1400" i="1" dirty="0"/>
              <a:t>. U.S.A.</a:t>
            </a:r>
            <a:r>
              <a:rPr lang="de-DE" sz="1400" dirty="0"/>
              <a:t> 112:6122–6127.</a:t>
            </a:r>
          </a:p>
          <a:p>
            <a:pPr marL="0" indent="0">
              <a:buNone/>
            </a:pPr>
            <a:r>
              <a:rPr lang="de-DE" sz="1400" dirty="0"/>
              <a:t>[12]	https://en.wikipedia.org/wiki/Tonicity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de-DE" sz="1600" i="1" dirty="0"/>
          </a:p>
          <a:p>
            <a:pPr marL="457200" lvl="1" indent="0">
              <a:buNone/>
            </a:pPr>
            <a:endParaRPr lang="de-DE" sz="1200" b="1" dirty="0"/>
          </a:p>
          <a:p>
            <a:endParaRPr lang="de-DE" sz="1600" b="1" dirty="0"/>
          </a:p>
          <a:p>
            <a:pPr marL="457200" lvl="1" indent="0">
              <a:buNone/>
            </a:pP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90806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3001557" y="4776806"/>
            <a:ext cx="2858815" cy="16243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99191" y="875969"/>
            <a:ext cx="281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Thank you!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10040"/>
          <a:stretch/>
        </p:blipFill>
        <p:spPr bwMode="auto">
          <a:xfrm>
            <a:off x="189313" y="2874036"/>
            <a:ext cx="2265259" cy="105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00" y="957044"/>
            <a:ext cx="2853272" cy="136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 b="4638"/>
          <a:stretch/>
        </p:blipFill>
        <p:spPr bwMode="auto">
          <a:xfrm>
            <a:off x="189313" y="1562455"/>
            <a:ext cx="2265259" cy="12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r="12546" b="5486"/>
          <a:stretch/>
        </p:blipFill>
        <p:spPr bwMode="auto">
          <a:xfrm>
            <a:off x="3007100" y="2467133"/>
            <a:ext cx="2853272" cy="119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94" y="4776806"/>
            <a:ext cx="1624370" cy="16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r="13201"/>
          <a:stretch/>
        </p:blipFill>
        <p:spPr>
          <a:xfrm>
            <a:off x="6197165" y="916460"/>
            <a:ext cx="5694629" cy="54847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13" y="4004548"/>
            <a:ext cx="2265259" cy="11024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1557" y="3803917"/>
            <a:ext cx="2858815" cy="82779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508" y="5187284"/>
            <a:ext cx="2272347" cy="121389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1724570" y="6507621"/>
            <a:ext cx="46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96747"/>
      </p:ext>
    </p:extLst>
  </p:cSld>
  <p:clrMapOvr>
    <a:masterClrMapping/>
  </p:clrMapOvr>
</p:sld>
</file>

<file path=ppt/theme/theme1.xml><?xml version="1.0" encoding="utf-8"?>
<a:theme xmlns:a="http://schemas.openxmlformats.org/drawingml/2006/main" name="AG Patel_Titelmaster">
  <a:themeElements>
    <a:clrScheme name="FH-Design">
      <a:dk1>
        <a:srgbClr val="40404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H_Sch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rgbClr val="404040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5_AG Patel_Kapitel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H_Sch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 Patel_Kapitel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H_Sch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G Patel_Schluss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G Patel_Kapitel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H_Sch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G Patel_Titelmaster">
  <a:themeElements>
    <a:clrScheme name="FH-Design">
      <a:dk1>
        <a:srgbClr val="40404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H_Sch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rgbClr val="404040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AG Patel_Kapitel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H_Sch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BE1A"/>
        </a:solidFill>
        <a:ln>
          <a:solidFill>
            <a:srgbClr val="074377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7437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AG Patel_Kapitel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H_Sch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AG Patel_Titelmaster">
  <a:themeElements>
    <a:clrScheme name="FH-Design">
      <a:dk1>
        <a:srgbClr val="40404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H_Sch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rgbClr val="404040"/>
            </a:solidFill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Microsoft Office PowerPoint</Application>
  <PresentationFormat>Breitbild</PresentationFormat>
  <Paragraphs>179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9</vt:i4>
      </vt:variant>
    </vt:vector>
  </HeadingPairs>
  <TitlesOfParts>
    <vt:vector size="23" baseType="lpstr">
      <vt:lpstr>Arial</vt:lpstr>
      <vt:lpstr>Calibri</vt:lpstr>
      <vt:lpstr>Symbol</vt:lpstr>
      <vt:lpstr>Verdana</vt:lpstr>
      <vt:lpstr>AG Patel_Titelmaster</vt:lpstr>
      <vt:lpstr>AG Patel_Kapitelmaster</vt:lpstr>
      <vt:lpstr>AG Patel_Schlussmaster</vt:lpstr>
      <vt:lpstr>1_AG Patel_Kapitelmaster</vt:lpstr>
      <vt:lpstr>1_AG Patel_Titelmaster</vt:lpstr>
      <vt:lpstr>2_AG Patel_Kapitelmaster</vt:lpstr>
      <vt:lpstr>Benutzerdefiniertes Design</vt:lpstr>
      <vt:lpstr>3_AG Patel_Kapitelmaster</vt:lpstr>
      <vt:lpstr>2_AG Patel_Titelmaster</vt:lpstr>
      <vt:lpstr>5_AG Patel_Kapitelmaster</vt:lpstr>
      <vt:lpstr>Hypotonic manipulation of the intracellular composition of M. brunneum blastospores to improve desiccation tolerance</vt:lpstr>
      <vt:lpstr>PowerPoint-Präsentation</vt:lpstr>
      <vt:lpstr>PowerPoint-Präsentation</vt:lpstr>
      <vt:lpstr>PowerPoint-Präsentation</vt:lpstr>
      <vt:lpstr>Results - Viability</vt:lpstr>
      <vt:lpstr>Can we relly empty cells?</vt:lpstr>
      <vt:lpstr>Summary + Outlook</vt:lpstr>
      <vt:lpstr>PowerPoint-Präsentation</vt:lpstr>
      <vt:lpstr>PowerPoint-Präsentation</vt:lpstr>
    </vt:vector>
  </TitlesOfParts>
  <Company>test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test</dc:creator>
  <cp:lastModifiedBy>Robin Stirl</cp:lastModifiedBy>
  <cp:revision>1418</cp:revision>
  <cp:lastPrinted>2020-11-12T14:24:59Z</cp:lastPrinted>
  <dcterms:created xsi:type="dcterms:W3CDTF">2010-02-24T15:55:09Z</dcterms:created>
  <dcterms:modified xsi:type="dcterms:W3CDTF">2023-03-08T16:43:03Z</dcterms:modified>
</cp:coreProperties>
</file>